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0" r:id="rId3"/>
    <p:sldMasterId id="2147483664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1142" r:id="rId10"/>
    <p:sldId id="1140" r:id="rId11"/>
    <p:sldId id="1139" r:id="rId12"/>
    <p:sldId id="1145" r:id="rId13"/>
    <p:sldId id="1144" r:id="rId14"/>
    <p:sldId id="1143" r:id="rId15"/>
    <p:sldId id="281" r:id="rId16"/>
  </p:sldIdLst>
  <p:sldSz cx="11525250" cy="6483350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 userDrawn="1">
          <p15:clr>
            <a:srgbClr val="A4A3A4"/>
          </p15:clr>
        </p15:guide>
        <p15:guide id="2" pos="3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12" autoAdjust="0"/>
  </p:normalViewPr>
  <p:slideViewPr>
    <p:cSldViewPr snapToGrid="0" snapToObjects="1">
      <p:cViewPr varScale="1">
        <p:scale>
          <a:sx n="111" d="100"/>
          <a:sy n="111" d="100"/>
        </p:scale>
        <p:origin x="786" y="108"/>
      </p:cViewPr>
      <p:guideLst>
        <p:guide orient="horz" pos="2042"/>
        <p:guide pos="363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0402B-2196-4C6E-9A3C-8841FEE39740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9FF4C-48FC-4863-BBC4-308206D6F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88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16146" y="178595"/>
            <a:ext cx="10892962" cy="476263"/>
          </a:xfrm>
          <a:prstGeom prst="rect">
            <a:avLst/>
          </a:prstGeom>
          <a:solidFill>
            <a:schemeClr val="accent1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>
            <a:normAutofit/>
          </a:bodyPr>
          <a:lstStyle>
            <a:lvl1pPr indent="155149"/>
          </a:lstStyle>
          <a:p>
            <a:r>
              <a:t>Click to edit Master title style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316146" y="654854"/>
            <a:ext cx="10892962" cy="4084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indent="155149">
              <a:defRPr sz="1920">
                <a:solidFill>
                  <a:schemeClr val="accent1"/>
                </a:solidFill>
              </a:defRPr>
            </a:lvl1pPr>
          </a:lstStyle>
          <a:p>
            <a:r>
              <a:t>Subtitle 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3"/>
          </p:nvPr>
        </p:nvSpPr>
        <p:spPr>
          <a:xfrm>
            <a:off x="316146" y="1268159"/>
            <a:ext cx="10892962" cy="476456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1032725" y="6173827"/>
            <a:ext cx="352769" cy="261865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20202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82142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4"/>
            <a:ext cx="11525250" cy="5668279"/>
          </a:xfrm>
          <a:prstGeom prst="rect">
            <a:avLst/>
          </a:prstGeom>
          <a:solidFill>
            <a:srgbClr val="002147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6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ox_small_cmyk_pos_rect.jpg">
            <a:extLst>
              <a:ext uri="{FF2B5EF4-FFF2-40B4-BE49-F238E27FC236}">
                <a16:creationId xmlns:a16="http://schemas.microsoft.com/office/drawing/2014/main" id="{29523A6B-9077-41E9-BC1C-2E56DA2D99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58" y="120653"/>
            <a:ext cx="1899157" cy="584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C90A40-445B-4078-84F6-7F398169CA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5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576306" rtl="0" eaLnBrk="1" latinLnBrk="0" hangingPunct="1">
        <a:spcBef>
          <a:spcPct val="0"/>
        </a:spcBef>
        <a:buNone/>
        <a:defRPr sz="56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230" indent="-432230" algn="l" defTabSz="576306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936497" indent="-360191" algn="l" defTabSz="576306" rtl="0" eaLnBrk="1" latinLnBrk="0" hangingPunct="1">
        <a:spcBef>
          <a:spcPct val="20000"/>
        </a:spcBef>
        <a:buFont typeface="Arial"/>
        <a:buChar char="–"/>
        <a:defRPr sz="3468" kern="1200">
          <a:solidFill>
            <a:schemeClr val="tx1"/>
          </a:solidFill>
          <a:latin typeface="+mn-lt"/>
          <a:ea typeface="+mn-ea"/>
          <a:cs typeface="+mn-cs"/>
        </a:defRPr>
      </a:lvl2pPr>
      <a:lvl3pPr marL="1440764" indent="-288153" algn="l" defTabSz="576306" rtl="0" eaLnBrk="1" latinLnBrk="0" hangingPunct="1">
        <a:spcBef>
          <a:spcPct val="20000"/>
        </a:spcBef>
        <a:buFont typeface="Arial"/>
        <a:buChar char="•"/>
        <a:defRPr sz="3068" kern="1200">
          <a:solidFill>
            <a:schemeClr val="tx1"/>
          </a:solidFill>
          <a:latin typeface="+mn-lt"/>
          <a:ea typeface="+mn-ea"/>
          <a:cs typeface="+mn-cs"/>
        </a:defRPr>
      </a:lvl3pPr>
      <a:lvl4pPr marL="2017070" indent="-288153" algn="l" defTabSz="576306" rtl="0" eaLnBrk="1" latinLnBrk="0" hangingPunct="1">
        <a:spcBef>
          <a:spcPct val="20000"/>
        </a:spcBef>
        <a:buFont typeface="Arial"/>
        <a:buChar char="–"/>
        <a:defRPr sz="2534" kern="1200">
          <a:solidFill>
            <a:schemeClr val="tx1"/>
          </a:solidFill>
          <a:latin typeface="+mn-lt"/>
          <a:ea typeface="+mn-ea"/>
          <a:cs typeface="+mn-cs"/>
        </a:defRPr>
      </a:lvl4pPr>
      <a:lvl5pPr marL="2593375" indent="-288153" algn="l" defTabSz="576306" rtl="0" eaLnBrk="1" latinLnBrk="0" hangingPunct="1">
        <a:spcBef>
          <a:spcPct val="20000"/>
        </a:spcBef>
        <a:buFont typeface="Arial"/>
        <a:buChar char="»"/>
        <a:defRPr sz="2534" kern="1200">
          <a:solidFill>
            <a:schemeClr val="tx1"/>
          </a:solidFill>
          <a:latin typeface="+mn-lt"/>
          <a:ea typeface="+mn-ea"/>
          <a:cs typeface="+mn-cs"/>
        </a:defRPr>
      </a:lvl5pPr>
      <a:lvl6pPr marL="3169681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6pPr>
      <a:lvl7pPr marL="3745987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7pPr>
      <a:lvl8pPr marL="4322294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8pPr>
      <a:lvl9pPr marL="4898599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630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52611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28917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0522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8153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5783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034139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61044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-1" y="815074"/>
            <a:ext cx="11525250" cy="5668279"/>
          </a:xfrm>
          <a:prstGeom prst="rect">
            <a:avLst/>
          </a:prstGeom>
          <a:solidFill>
            <a:srgbClr val="002147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6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ox_small_cmyk_pos_rect.jpg">
            <a:extLst>
              <a:ext uri="{FF2B5EF4-FFF2-40B4-BE49-F238E27FC236}">
                <a16:creationId xmlns:a16="http://schemas.microsoft.com/office/drawing/2014/main" id="{F85E46A7-F3F1-493B-A6E2-2863EE62F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58" y="120653"/>
            <a:ext cx="1899157" cy="584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511A92-F34C-489C-83AD-4601F02C41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5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576306" rtl="0" eaLnBrk="1" latinLnBrk="0" hangingPunct="1">
        <a:spcBef>
          <a:spcPct val="0"/>
        </a:spcBef>
        <a:buNone/>
        <a:defRPr sz="56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230" indent="-432230" algn="l" defTabSz="576306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936497" indent="-360191" algn="l" defTabSz="576306" rtl="0" eaLnBrk="1" latinLnBrk="0" hangingPunct="1">
        <a:spcBef>
          <a:spcPct val="20000"/>
        </a:spcBef>
        <a:buFont typeface="Arial"/>
        <a:buChar char="–"/>
        <a:defRPr sz="3468" kern="1200">
          <a:solidFill>
            <a:schemeClr val="tx1"/>
          </a:solidFill>
          <a:latin typeface="+mn-lt"/>
          <a:ea typeface="+mn-ea"/>
          <a:cs typeface="+mn-cs"/>
        </a:defRPr>
      </a:lvl2pPr>
      <a:lvl3pPr marL="1440764" indent="-288153" algn="l" defTabSz="576306" rtl="0" eaLnBrk="1" latinLnBrk="0" hangingPunct="1">
        <a:spcBef>
          <a:spcPct val="20000"/>
        </a:spcBef>
        <a:buFont typeface="Arial"/>
        <a:buChar char="•"/>
        <a:defRPr sz="3068" kern="1200">
          <a:solidFill>
            <a:schemeClr val="tx1"/>
          </a:solidFill>
          <a:latin typeface="+mn-lt"/>
          <a:ea typeface="+mn-ea"/>
          <a:cs typeface="+mn-cs"/>
        </a:defRPr>
      </a:lvl3pPr>
      <a:lvl4pPr marL="2017070" indent="-288153" algn="l" defTabSz="576306" rtl="0" eaLnBrk="1" latinLnBrk="0" hangingPunct="1">
        <a:spcBef>
          <a:spcPct val="20000"/>
        </a:spcBef>
        <a:buFont typeface="Arial"/>
        <a:buChar char="–"/>
        <a:defRPr sz="2534" kern="1200">
          <a:solidFill>
            <a:schemeClr val="tx1"/>
          </a:solidFill>
          <a:latin typeface="+mn-lt"/>
          <a:ea typeface="+mn-ea"/>
          <a:cs typeface="+mn-cs"/>
        </a:defRPr>
      </a:lvl4pPr>
      <a:lvl5pPr marL="2593375" indent="-288153" algn="l" defTabSz="576306" rtl="0" eaLnBrk="1" latinLnBrk="0" hangingPunct="1">
        <a:spcBef>
          <a:spcPct val="20000"/>
        </a:spcBef>
        <a:buFont typeface="Arial"/>
        <a:buChar char="»"/>
        <a:defRPr sz="2534" kern="1200">
          <a:solidFill>
            <a:schemeClr val="tx1"/>
          </a:solidFill>
          <a:latin typeface="+mn-lt"/>
          <a:ea typeface="+mn-ea"/>
          <a:cs typeface="+mn-cs"/>
        </a:defRPr>
      </a:lvl5pPr>
      <a:lvl6pPr marL="3169681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6pPr>
      <a:lvl7pPr marL="3745987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7pPr>
      <a:lvl8pPr marL="4322294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8pPr>
      <a:lvl9pPr marL="4898599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630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52611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28917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0522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8153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5783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034139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61044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4"/>
            <a:ext cx="11525250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6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ox_small_cmyk_pos_rect.jpg">
            <a:extLst>
              <a:ext uri="{FF2B5EF4-FFF2-40B4-BE49-F238E27FC236}">
                <a16:creationId xmlns:a16="http://schemas.microsoft.com/office/drawing/2014/main" id="{08929B16-FDF7-4AA6-A2A9-39A89E7BD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58" y="120653"/>
            <a:ext cx="1899157" cy="584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7434D9-F1AE-452C-942D-BBCD81D23E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5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576306" rtl="0" eaLnBrk="1" latinLnBrk="0" hangingPunct="1">
        <a:spcBef>
          <a:spcPct val="0"/>
        </a:spcBef>
        <a:buNone/>
        <a:defRPr sz="56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230" indent="-432230" algn="l" defTabSz="576306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936497" indent="-360191" algn="l" defTabSz="576306" rtl="0" eaLnBrk="1" latinLnBrk="0" hangingPunct="1">
        <a:spcBef>
          <a:spcPct val="20000"/>
        </a:spcBef>
        <a:buFont typeface="Arial"/>
        <a:buChar char="–"/>
        <a:defRPr sz="3468" kern="1200">
          <a:solidFill>
            <a:schemeClr val="tx1"/>
          </a:solidFill>
          <a:latin typeface="+mn-lt"/>
          <a:ea typeface="+mn-ea"/>
          <a:cs typeface="+mn-cs"/>
        </a:defRPr>
      </a:lvl2pPr>
      <a:lvl3pPr marL="1440764" indent="-288153" algn="l" defTabSz="576306" rtl="0" eaLnBrk="1" latinLnBrk="0" hangingPunct="1">
        <a:spcBef>
          <a:spcPct val="20000"/>
        </a:spcBef>
        <a:buFont typeface="Arial"/>
        <a:buChar char="•"/>
        <a:defRPr sz="3068" kern="1200">
          <a:solidFill>
            <a:schemeClr val="tx1"/>
          </a:solidFill>
          <a:latin typeface="+mn-lt"/>
          <a:ea typeface="+mn-ea"/>
          <a:cs typeface="+mn-cs"/>
        </a:defRPr>
      </a:lvl3pPr>
      <a:lvl4pPr marL="2017070" indent="-288153" algn="l" defTabSz="576306" rtl="0" eaLnBrk="1" latinLnBrk="0" hangingPunct="1">
        <a:spcBef>
          <a:spcPct val="20000"/>
        </a:spcBef>
        <a:buFont typeface="Arial"/>
        <a:buChar char="–"/>
        <a:defRPr sz="2534" kern="1200">
          <a:solidFill>
            <a:schemeClr val="tx1"/>
          </a:solidFill>
          <a:latin typeface="+mn-lt"/>
          <a:ea typeface="+mn-ea"/>
          <a:cs typeface="+mn-cs"/>
        </a:defRPr>
      </a:lvl4pPr>
      <a:lvl5pPr marL="2593375" indent="-288153" algn="l" defTabSz="576306" rtl="0" eaLnBrk="1" latinLnBrk="0" hangingPunct="1">
        <a:spcBef>
          <a:spcPct val="20000"/>
        </a:spcBef>
        <a:buFont typeface="Arial"/>
        <a:buChar char="»"/>
        <a:defRPr sz="2534" kern="1200">
          <a:solidFill>
            <a:schemeClr val="tx1"/>
          </a:solidFill>
          <a:latin typeface="+mn-lt"/>
          <a:ea typeface="+mn-ea"/>
          <a:cs typeface="+mn-cs"/>
        </a:defRPr>
      </a:lvl5pPr>
      <a:lvl6pPr marL="3169681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6pPr>
      <a:lvl7pPr marL="3745987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7pPr>
      <a:lvl8pPr marL="4322294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8pPr>
      <a:lvl9pPr marL="4898599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630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52611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28917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0522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8153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5783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034139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61044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x_small_cmyk_pos_rect.jpg">
            <a:extLst>
              <a:ext uri="{FF2B5EF4-FFF2-40B4-BE49-F238E27FC236}">
                <a16:creationId xmlns:a16="http://schemas.microsoft.com/office/drawing/2014/main" id="{08929B16-FDF7-4AA6-A2A9-39A89E7BD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58" y="120653"/>
            <a:ext cx="1899157" cy="584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7434D9-F1AE-452C-942D-BBCD81D23E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5" y="120652"/>
            <a:ext cx="1798064" cy="584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241E2E-BF1D-4781-8F87-A4119B0801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815074"/>
            <a:ext cx="11525250" cy="5668279"/>
          </a:xfrm>
          <a:prstGeom prst="rect">
            <a:avLst/>
          </a:prstGeom>
          <a:solidFill>
            <a:srgbClr val="002147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6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25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576306" rtl="0" eaLnBrk="1" latinLnBrk="0" hangingPunct="1">
        <a:spcBef>
          <a:spcPct val="0"/>
        </a:spcBef>
        <a:buNone/>
        <a:defRPr sz="56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230" indent="-432230" algn="l" defTabSz="576306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936497" indent="-360191" algn="l" defTabSz="576306" rtl="0" eaLnBrk="1" latinLnBrk="0" hangingPunct="1">
        <a:spcBef>
          <a:spcPct val="20000"/>
        </a:spcBef>
        <a:buFont typeface="Arial"/>
        <a:buChar char="–"/>
        <a:defRPr sz="3468" kern="1200">
          <a:solidFill>
            <a:schemeClr val="tx1"/>
          </a:solidFill>
          <a:latin typeface="+mn-lt"/>
          <a:ea typeface="+mn-ea"/>
          <a:cs typeface="+mn-cs"/>
        </a:defRPr>
      </a:lvl2pPr>
      <a:lvl3pPr marL="1440764" indent="-288153" algn="l" defTabSz="576306" rtl="0" eaLnBrk="1" latinLnBrk="0" hangingPunct="1">
        <a:spcBef>
          <a:spcPct val="20000"/>
        </a:spcBef>
        <a:buFont typeface="Arial"/>
        <a:buChar char="•"/>
        <a:defRPr sz="3068" kern="1200">
          <a:solidFill>
            <a:schemeClr val="tx1"/>
          </a:solidFill>
          <a:latin typeface="+mn-lt"/>
          <a:ea typeface="+mn-ea"/>
          <a:cs typeface="+mn-cs"/>
        </a:defRPr>
      </a:lvl3pPr>
      <a:lvl4pPr marL="2017070" indent="-288153" algn="l" defTabSz="576306" rtl="0" eaLnBrk="1" latinLnBrk="0" hangingPunct="1">
        <a:spcBef>
          <a:spcPct val="20000"/>
        </a:spcBef>
        <a:buFont typeface="Arial"/>
        <a:buChar char="–"/>
        <a:defRPr sz="2534" kern="1200">
          <a:solidFill>
            <a:schemeClr val="tx1"/>
          </a:solidFill>
          <a:latin typeface="+mn-lt"/>
          <a:ea typeface="+mn-ea"/>
          <a:cs typeface="+mn-cs"/>
        </a:defRPr>
      </a:lvl4pPr>
      <a:lvl5pPr marL="2593375" indent="-288153" algn="l" defTabSz="576306" rtl="0" eaLnBrk="1" latinLnBrk="0" hangingPunct="1">
        <a:spcBef>
          <a:spcPct val="20000"/>
        </a:spcBef>
        <a:buFont typeface="Arial"/>
        <a:buChar char="»"/>
        <a:defRPr sz="2534" kern="1200">
          <a:solidFill>
            <a:schemeClr val="tx1"/>
          </a:solidFill>
          <a:latin typeface="+mn-lt"/>
          <a:ea typeface="+mn-ea"/>
          <a:cs typeface="+mn-cs"/>
        </a:defRPr>
      </a:lvl5pPr>
      <a:lvl6pPr marL="3169681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6pPr>
      <a:lvl7pPr marL="3745987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7pPr>
      <a:lvl8pPr marL="4322294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8pPr>
      <a:lvl9pPr marL="4898599" indent="-288153" algn="l" defTabSz="576306" rtl="0" eaLnBrk="1" latinLnBrk="0" hangingPunct="1">
        <a:spcBef>
          <a:spcPct val="20000"/>
        </a:spcBef>
        <a:buFont typeface="Arial"/>
        <a:buChar char="•"/>
        <a:defRPr sz="25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630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52611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28917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0522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81530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57834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034139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610446" algn="l" defTabSz="576306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ntinel.phc.ox.ac.uk/sentry/principle111/demo/survey/closed_login/screen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787" y="1074994"/>
            <a:ext cx="7569099" cy="4960461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study</a:t>
            </a:r>
          </a:p>
          <a:p>
            <a:r>
              <a:rPr lang="en-GB" sz="3600" dirty="0">
                <a:solidFill>
                  <a:schemeClr val="bg1"/>
                </a:solidFill>
              </a:rPr>
              <a:t>Platform Randomised trial of </a:t>
            </a:r>
            <a:r>
              <a:rPr lang="en-GB" sz="3600" dirty="0" err="1">
                <a:solidFill>
                  <a:schemeClr val="bg1"/>
                </a:solidFill>
              </a:rPr>
              <a:t>INterventions</a:t>
            </a:r>
            <a:r>
              <a:rPr lang="en-GB" sz="3600" dirty="0">
                <a:solidFill>
                  <a:schemeClr val="bg1"/>
                </a:solidFill>
              </a:rPr>
              <a:t> against COVID-19 In older </a:t>
            </a:r>
            <a:r>
              <a:rPr lang="en-GB" sz="3600" dirty="0" err="1">
                <a:solidFill>
                  <a:schemeClr val="bg1"/>
                </a:solidFill>
              </a:rPr>
              <a:t>peoPLE</a:t>
            </a:r>
            <a:endParaRPr 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defRPr/>
            </a:pPr>
            <a:r>
              <a:rPr lang="en-GB" sz="2000" dirty="0">
                <a:solidFill>
                  <a:schemeClr val="bg1"/>
                </a:solidFill>
              </a:rPr>
              <a:t>Chief Investigator: Professor Chris Butler</a:t>
            </a:r>
          </a:p>
          <a:p>
            <a:pPr>
              <a:spcBef>
                <a:spcPts val="1800"/>
              </a:spcBef>
              <a:defRPr/>
            </a:pPr>
            <a:r>
              <a:rPr lang="en-GB" sz="2000" dirty="0">
                <a:solidFill>
                  <a:schemeClr val="bg1"/>
                </a:solidFill>
              </a:rPr>
              <a:t>Sponsor: University of Oxford </a:t>
            </a:r>
          </a:p>
          <a:p>
            <a:pPr>
              <a:spcBef>
                <a:spcPts val="1800"/>
              </a:spcBef>
              <a:defRPr/>
            </a:pPr>
            <a:r>
              <a:rPr lang="en-GB" sz="2000" dirty="0">
                <a:solidFill>
                  <a:schemeClr val="bg1"/>
                </a:solidFill>
              </a:rPr>
              <a:t>Funded by UKRI/NIHR </a:t>
            </a:r>
            <a:endParaRPr 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PRINCIPLE-TRIAL_Colour_on-whi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506191" y="73977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331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INCIPLE-TRIAL_Colour_on-whi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521777" y="64333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7A0855-017F-4B7A-B7B3-C84998994DFB}"/>
              </a:ext>
            </a:extLst>
          </p:cNvPr>
          <p:cNvSpPr txBox="1"/>
          <p:nvPr/>
        </p:nvSpPr>
        <p:spPr>
          <a:xfrm>
            <a:off x="391680" y="1025236"/>
            <a:ext cx="107418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FFFF"/>
                </a:solidFill>
              </a:rPr>
              <a:t>Requirements for study</a:t>
            </a:r>
          </a:p>
          <a:p>
            <a:endParaRPr lang="en-GB" sz="1800" b="1" dirty="0">
              <a:solidFill>
                <a:srgbClr val="FFFFFF"/>
              </a:solidFill>
            </a:endParaRPr>
          </a:p>
          <a:p>
            <a:r>
              <a:rPr lang="en-GB" sz="1800" b="1" dirty="0">
                <a:solidFill>
                  <a:srgbClr val="FFFFFF"/>
                </a:solidFill>
              </a:rPr>
              <a:t>LAS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Access to full medical notes (including </a:t>
            </a:r>
            <a:r>
              <a:rPr lang="en-GB" sz="1800" dirty="0" smtClean="0">
                <a:solidFill>
                  <a:srgbClr val="FFFFFF"/>
                </a:solidFill>
              </a:rPr>
              <a:t>blood results</a:t>
            </a:r>
            <a:r>
              <a:rPr lang="en-GB" sz="1800" dirty="0">
                <a:solidFill>
                  <a:srgbClr val="FFFFFF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Enough resource to manage the calls “In house”, both time and </a:t>
            </a:r>
            <a:r>
              <a:rPr lang="en-GB" sz="1800" dirty="0" smtClean="0">
                <a:solidFill>
                  <a:srgbClr val="FFFFFF"/>
                </a:solidFill>
              </a:rPr>
              <a:t>staffing</a:t>
            </a:r>
          </a:p>
          <a:p>
            <a:endParaRPr lang="en-GB" sz="1800" b="1" dirty="0">
              <a:solidFill>
                <a:srgbClr val="FFFFFF"/>
              </a:solidFill>
            </a:endParaRPr>
          </a:p>
          <a:p>
            <a:r>
              <a:rPr lang="en-GB" sz="1800" b="1" dirty="0">
                <a:solidFill>
                  <a:srgbClr val="FFFFFF"/>
                </a:solidFill>
              </a:rPr>
              <a:t>NWAS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Either internal staff to do research calls or </a:t>
            </a:r>
            <a:r>
              <a:rPr lang="en-GB" sz="1800" b="1" u="sng" dirty="0">
                <a:solidFill>
                  <a:srgbClr val="FFFFFF"/>
                </a:solidFill>
              </a:rPr>
              <a:t>staffing support from your local CRN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If using CRN staff, </a:t>
            </a:r>
            <a:r>
              <a:rPr lang="en-GB" sz="1800" dirty="0" smtClean="0">
                <a:solidFill>
                  <a:srgbClr val="FFFFFF"/>
                </a:solidFill>
              </a:rPr>
              <a:t>confirm if staff </a:t>
            </a:r>
            <a:r>
              <a:rPr lang="en-GB" sz="1800" dirty="0">
                <a:solidFill>
                  <a:srgbClr val="FFFFFF"/>
                </a:solidFill>
              </a:rPr>
              <a:t>will need </a:t>
            </a:r>
            <a:r>
              <a:rPr lang="en-GB" sz="1800" dirty="0" smtClean="0">
                <a:solidFill>
                  <a:srgbClr val="FFFFFF"/>
                </a:solidFill>
              </a:rPr>
              <a:t>honorary contracts</a:t>
            </a:r>
            <a:endParaRPr lang="en-GB" sz="18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u="sng" dirty="0">
              <a:solidFill>
                <a:srgbClr val="FFFFFF"/>
              </a:solidFill>
            </a:endParaRPr>
          </a:p>
          <a:p>
            <a:r>
              <a:rPr lang="en-GB" sz="1800" b="1" dirty="0" smtClean="0">
                <a:solidFill>
                  <a:srgbClr val="FFFFFF"/>
                </a:solidFill>
              </a:rPr>
              <a:t>Low Burden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FFFF"/>
                </a:solidFill>
              </a:rPr>
              <a:t>5-7mins additional time on call to run through basic screening questions with potential participant</a:t>
            </a:r>
          </a:p>
          <a:p>
            <a:r>
              <a:rPr lang="en-GB" sz="1800" dirty="0" smtClean="0">
                <a:solidFill>
                  <a:srgbClr val="FFFFFF"/>
                </a:solidFill>
              </a:rPr>
              <a:t>Low burden route could be used by paramedics for patients not being sent to hospital</a:t>
            </a:r>
          </a:p>
          <a:p>
            <a:endParaRPr lang="en-GB" sz="1800" b="1" dirty="0" smtClean="0">
              <a:solidFill>
                <a:srgbClr val="FFFFFF"/>
              </a:solidFill>
            </a:endParaRPr>
          </a:p>
          <a:p>
            <a:r>
              <a:rPr lang="en-GB" sz="1800" b="1" dirty="0" smtClean="0">
                <a:solidFill>
                  <a:srgbClr val="FFFFFF"/>
                </a:solidFill>
              </a:rPr>
              <a:t>For all routes:</a:t>
            </a:r>
            <a:endParaRPr lang="en-GB" sz="1800" b="1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Gain research payments per </a:t>
            </a:r>
            <a:r>
              <a:rPr lang="en-GB" sz="1800" dirty="0" smtClean="0">
                <a:solidFill>
                  <a:srgbClr val="FFFFFF"/>
                </a:solidFill>
              </a:rPr>
              <a:t>patient</a:t>
            </a:r>
            <a:endParaRPr lang="en-GB" sz="18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Gain accruals as a site</a:t>
            </a:r>
          </a:p>
          <a:p>
            <a:endParaRPr lang="en-GB" sz="1800" b="1" dirty="0">
              <a:solidFill>
                <a:srgbClr val="FFFFFF"/>
              </a:solidFill>
            </a:endParaRPr>
          </a:p>
          <a:p>
            <a:endParaRPr lang="en-GB" sz="1800" b="1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7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INCIPLE-TRIAL_Colour_on-whi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521777" y="64333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7A0855-017F-4B7A-B7B3-C84998994DFB}"/>
              </a:ext>
            </a:extLst>
          </p:cNvPr>
          <p:cNvSpPr txBox="1"/>
          <p:nvPr/>
        </p:nvSpPr>
        <p:spPr>
          <a:xfrm>
            <a:off x="391680" y="1025236"/>
            <a:ext cx="107418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FFFF"/>
                </a:solidFill>
              </a:rPr>
              <a:t>Setup information</a:t>
            </a:r>
            <a:endParaRPr lang="en-GB" sz="1800" dirty="0">
              <a:solidFill>
                <a:srgbClr val="FFFFFF"/>
              </a:solidFill>
            </a:endParaRPr>
          </a:p>
          <a:p>
            <a:endParaRPr lang="en-GB" sz="1800" b="1" dirty="0">
              <a:solidFill>
                <a:srgbClr val="FFFFFF"/>
              </a:solidFill>
            </a:endParaRPr>
          </a:p>
          <a:p>
            <a:r>
              <a:rPr lang="en-GB" sz="1800" dirty="0">
                <a:solidFill>
                  <a:srgbClr val="FFFFFF"/>
                </a:solidFill>
              </a:rPr>
              <a:t>To set sites up we will need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A signed contract (we are using the model Non-Commercial Agreement – mNCA)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A </a:t>
            </a:r>
            <a:r>
              <a:rPr lang="en-GB" sz="1800" dirty="0" smtClean="0">
                <a:solidFill>
                  <a:srgbClr val="FFFFFF"/>
                </a:solidFill>
              </a:rPr>
              <a:t>delegation letter signed by PI</a:t>
            </a:r>
            <a:endParaRPr lang="en-GB" sz="18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A completed staff training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CV and GCP certificates </a:t>
            </a:r>
            <a:r>
              <a:rPr lang="en-GB" sz="1800" dirty="0" smtClean="0">
                <a:solidFill>
                  <a:srgbClr val="FFFFFF"/>
                </a:solidFill>
              </a:rPr>
              <a:t>just from </a:t>
            </a:r>
            <a:r>
              <a:rPr lang="en-GB" sz="1800" dirty="0">
                <a:solidFill>
                  <a:srgbClr val="FFFFFF"/>
                </a:solidFill>
              </a:rPr>
              <a:t>PI</a:t>
            </a:r>
          </a:p>
          <a:p>
            <a:endParaRPr lang="en-GB" sz="1800" b="1" u="sng" dirty="0">
              <a:solidFill>
                <a:srgbClr val="FFFFFF"/>
              </a:solidFill>
            </a:endParaRPr>
          </a:p>
          <a:p>
            <a:r>
              <a:rPr lang="en-GB" sz="1800" dirty="0">
                <a:solidFill>
                  <a:srgbClr val="FFFFFF"/>
                </a:solidFill>
              </a:rPr>
              <a:t>We will organise training for staff who need it on our database, Sentry:</a:t>
            </a:r>
          </a:p>
          <a:p>
            <a:endParaRPr lang="en-GB" sz="1800" dirty="0">
              <a:solidFill>
                <a:srgbClr val="FFFFFF"/>
              </a:solidFill>
            </a:endParaRPr>
          </a:p>
          <a:p>
            <a:r>
              <a:rPr lang="en-GB" sz="1800" dirty="0">
                <a:solidFill>
                  <a:srgbClr val="FFFFFF"/>
                </a:solidFill>
                <a:hlinkClick r:id="rId3"/>
              </a:rPr>
              <a:t>https://sentinel.phc.ox.ac.uk/sentry/principle111/demo/survey/closed_login/screening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</a:p>
          <a:p>
            <a:endParaRPr lang="en-GB" sz="1800" b="1" u="sng" dirty="0">
              <a:solidFill>
                <a:srgbClr val="FFFFFF"/>
              </a:solidFill>
            </a:endParaRPr>
          </a:p>
          <a:p>
            <a:endParaRPr lang="en-GB" sz="1800" b="1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3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4494" y="1404109"/>
            <a:ext cx="91855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for your time!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Questions?</a:t>
            </a:r>
          </a:p>
          <a:p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question after the meeting can be sent to: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sz="32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principle@phc.ox.ac.uk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PRINCIPLE-TRIAL_Colour_on-whi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799387" y="115541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529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754" y="1009272"/>
            <a:ext cx="982184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Aim: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To be the national Primary Care platform trial for UK COVID-19, assessing the effectiveness of trial treatments in reducing the need for hospital admission or death for patients with suspected COVID-19 infection aged ≥50 years with comorbidity, and aged ≥65 with or without comorbidity, and during time of prevalent COVID-19 infections in the context of current care delivery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50" y="4564091"/>
            <a:ext cx="3595100" cy="1919259"/>
          </a:xfrm>
          <a:prstGeom prst="rect">
            <a:avLst/>
          </a:prstGeom>
        </p:spPr>
      </p:pic>
      <p:pic>
        <p:nvPicPr>
          <p:cNvPr id="4" name="Picture 3" descr="PRINCIPLE-TRIAL_Colour_on-whit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680752" y="73977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61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741" y="1046541"/>
            <a:ext cx="7661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We are looking at…</a:t>
            </a:r>
          </a:p>
        </p:txBody>
      </p:sp>
      <p:sp>
        <p:nvSpPr>
          <p:cNvPr id="5" name="Oval 4"/>
          <p:cNvSpPr/>
          <p:nvPr/>
        </p:nvSpPr>
        <p:spPr>
          <a:xfrm>
            <a:off x="997527" y="3009207"/>
            <a:ext cx="2593571" cy="25187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00830" y="3496788"/>
            <a:ext cx="216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1"/>
              </a:spcAft>
            </a:pPr>
            <a:r>
              <a:rPr lang="en-GB" sz="2400" dirty="0"/>
              <a:t>Existing drugs that may be active against COVID-19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48450" y="1624789"/>
            <a:ext cx="2618509" cy="245260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747462" y="2352502"/>
            <a:ext cx="1787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Best usual primary care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593" y="4422370"/>
            <a:ext cx="3098731" cy="206097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68585" y="2352502"/>
            <a:ext cx="2402378" cy="24106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71505" y="2957682"/>
            <a:ext cx="1396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VS</a:t>
            </a:r>
          </a:p>
        </p:txBody>
      </p:sp>
      <p:pic>
        <p:nvPicPr>
          <p:cNvPr id="10" name="Picture 9" descr="PRINCIPLE-TRIAL_Colour_on-whit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771505" y="77836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380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0581" y="680090"/>
            <a:ext cx="4884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looking for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8726" y="1987276"/>
            <a:ext cx="11525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dirty="0" smtClean="0">
                <a:solidFill>
                  <a:schemeClr val="bg1"/>
                </a:solidFill>
              </a:rPr>
              <a:t>Patients </a:t>
            </a:r>
            <a:r>
              <a:rPr lang="en-US" sz="2300" dirty="0">
                <a:solidFill>
                  <a:schemeClr val="bg1"/>
                </a:solidFill>
              </a:rPr>
              <a:t>aged ≥50-64 years with any of the following listed comorbidities:</a:t>
            </a:r>
          </a:p>
          <a:p>
            <a:pPr lvl="0"/>
            <a:endParaRPr lang="en-GB" sz="2400" dirty="0">
              <a:solidFill>
                <a:schemeClr val="bg1"/>
              </a:solidFill>
            </a:endParaRPr>
          </a:p>
          <a:p>
            <a:pPr lvl="0"/>
            <a:endParaRPr lang="en-GB" dirty="0"/>
          </a:p>
        </p:txBody>
      </p:sp>
      <p:sp>
        <p:nvSpPr>
          <p:cNvPr id="5" name="Hexagon 4"/>
          <p:cNvSpPr/>
          <p:nvPr/>
        </p:nvSpPr>
        <p:spPr>
          <a:xfrm>
            <a:off x="1658389" y="4223976"/>
            <a:ext cx="2094807" cy="1687484"/>
          </a:xfrm>
          <a:prstGeom prst="hexag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/>
          <p:cNvSpPr/>
          <p:nvPr/>
        </p:nvSpPr>
        <p:spPr>
          <a:xfrm>
            <a:off x="2716184" y="2407310"/>
            <a:ext cx="2094807" cy="1687484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/>
          <p:cNvSpPr/>
          <p:nvPr/>
        </p:nvSpPr>
        <p:spPr>
          <a:xfrm>
            <a:off x="4014181" y="4237364"/>
            <a:ext cx="2094807" cy="1687484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/>
          <p:cNvSpPr/>
          <p:nvPr/>
        </p:nvSpPr>
        <p:spPr>
          <a:xfrm>
            <a:off x="5013960" y="2420698"/>
            <a:ext cx="2094807" cy="168748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/>
          <p:cNvSpPr/>
          <p:nvPr/>
        </p:nvSpPr>
        <p:spPr>
          <a:xfrm>
            <a:off x="7311043" y="2416862"/>
            <a:ext cx="2094807" cy="1687484"/>
          </a:xfrm>
          <a:prstGeom prst="hexagon">
            <a:avLst/>
          </a:prstGeom>
          <a:solidFill>
            <a:srgbClr val="EAEAEA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/>
          <p:cNvSpPr/>
          <p:nvPr/>
        </p:nvSpPr>
        <p:spPr>
          <a:xfrm>
            <a:off x="6369973" y="4237364"/>
            <a:ext cx="2094807" cy="1687484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922270" y="2536492"/>
            <a:ext cx="17207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Known weakened immune system due to a serious illness or medication (e.g. chemotherapy); 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6066" y="2425456"/>
            <a:ext cx="16105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Known heart disease </a:t>
            </a:r>
            <a:r>
              <a:rPr lang="en-GB" dirty="0">
                <a:solidFill>
                  <a:schemeClr val="bg1"/>
                </a:solidFill>
              </a:rPr>
              <a:t>and/ or hypertension</a:t>
            </a:r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38" y="3241981"/>
            <a:ext cx="692726" cy="9432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14212" y="2425456"/>
            <a:ext cx="133834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Known asthma or lung disease</a:t>
            </a:r>
          </a:p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8" y="3334246"/>
            <a:ext cx="1072662" cy="7100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95054" y="4439175"/>
            <a:ext cx="1421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Known diabetes not treated with insulin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392409" y="4464166"/>
            <a:ext cx="1338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Known mild hepatic impairment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714951" y="4439176"/>
            <a:ext cx="140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Known stroke or neurological problem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632067" y="1327119"/>
            <a:ext cx="93185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Patients </a:t>
            </a:r>
            <a:r>
              <a:rPr lang="en-US" sz="2400" dirty="0">
                <a:solidFill>
                  <a:schemeClr val="bg1"/>
                </a:solidFill>
              </a:rPr>
              <a:t>aged ≥65 with or without </a:t>
            </a:r>
            <a:r>
              <a:rPr lang="en-US" sz="2400" dirty="0" smtClean="0">
                <a:solidFill>
                  <a:schemeClr val="bg1"/>
                </a:solidFill>
              </a:rPr>
              <a:t>comorbidity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            OR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dirty="0"/>
              <a:t> </a:t>
            </a:r>
          </a:p>
        </p:txBody>
      </p:sp>
      <p:pic>
        <p:nvPicPr>
          <p:cNvPr id="20" name="Picture 19" descr="PRINCIPLE-TRIAL_Colour_on-whit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927717" y="47308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69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2722" y="1388682"/>
            <a:ext cx="20148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WITH </a:t>
            </a:r>
          </a:p>
          <a:p>
            <a:endParaRPr lang="en-GB" sz="4000" dirty="0">
              <a:solidFill>
                <a:schemeClr val="bg1"/>
              </a:solidFill>
            </a:endParaRPr>
          </a:p>
          <a:p>
            <a:pPr lvl="0"/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9386" y="2461652"/>
            <a:ext cx="2613399" cy="18869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New Continuous Cough</a:t>
            </a:r>
          </a:p>
        </p:txBody>
      </p:sp>
      <p:sp>
        <p:nvSpPr>
          <p:cNvPr id="4" name="Cloud 3"/>
          <p:cNvSpPr/>
          <p:nvPr/>
        </p:nvSpPr>
        <p:spPr>
          <a:xfrm>
            <a:off x="4420292" y="2650186"/>
            <a:ext cx="1949335" cy="135497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83335" y="3005036"/>
            <a:ext cx="122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</a:rPr>
              <a:t>And/Or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06393" y="2461652"/>
            <a:ext cx="2851265" cy="18869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A high temperature (hot to touch)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3526" y="5665109"/>
            <a:ext cx="489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within </a:t>
            </a:r>
            <a:r>
              <a:rPr lang="en-US" sz="2800" b="1">
                <a:solidFill>
                  <a:schemeClr val="bg1"/>
                </a:solidFill>
              </a:rPr>
              <a:t>14 </a:t>
            </a:r>
            <a:r>
              <a:rPr lang="en-US" sz="2800" b="1" smtClean="0">
                <a:solidFill>
                  <a:schemeClr val="bg1"/>
                </a:solidFill>
              </a:rPr>
              <a:t>days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8175"/>
            <a:ext cx="2385175" cy="2385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12" y="822960"/>
            <a:ext cx="1969538" cy="1969538"/>
          </a:xfrm>
          <a:prstGeom prst="rect">
            <a:avLst/>
          </a:prstGeom>
        </p:spPr>
      </p:pic>
      <p:pic>
        <p:nvPicPr>
          <p:cNvPr id="10" name="Picture 9" descr="PRINCIPLE-TRIAL_Colour_on-whit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521777" y="64333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853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INCIPLE-TRIAL_Colour_on-whi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 bwMode="auto">
          <a:xfrm>
            <a:off x="4521777" y="64333"/>
            <a:ext cx="1847850" cy="66611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7A0855-017F-4B7A-B7B3-C84998994DFB}"/>
              </a:ext>
            </a:extLst>
          </p:cNvPr>
          <p:cNvSpPr txBox="1"/>
          <p:nvPr/>
        </p:nvSpPr>
        <p:spPr>
          <a:xfrm>
            <a:off x="121024" y="836977"/>
            <a:ext cx="112282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u="sng" dirty="0" smtClean="0">
                <a:solidFill>
                  <a:srgbClr val="FFFFFF"/>
                </a:solidFill>
              </a:rPr>
              <a:t>Ambulatory </a:t>
            </a:r>
            <a:r>
              <a:rPr lang="en-GB" sz="1800" b="1" u="sng" dirty="0">
                <a:solidFill>
                  <a:srgbClr val="FFFFFF"/>
                </a:solidFill>
              </a:rPr>
              <a:t>Service models</a:t>
            </a:r>
          </a:p>
          <a:p>
            <a:endParaRPr lang="en-GB" sz="1800" dirty="0">
              <a:solidFill>
                <a:srgbClr val="FFFFFF"/>
              </a:solidFill>
            </a:endParaRPr>
          </a:p>
          <a:p>
            <a:r>
              <a:rPr lang="en-GB" sz="1800" dirty="0">
                <a:solidFill>
                  <a:srgbClr val="FFFFFF"/>
                </a:solidFill>
              </a:rPr>
              <a:t>There are 3 models for running this study within </a:t>
            </a:r>
            <a:r>
              <a:rPr lang="en-GB" sz="1800" dirty="0" smtClean="0">
                <a:solidFill>
                  <a:srgbClr val="FFFFFF"/>
                </a:solidFill>
              </a:rPr>
              <a:t>Ambulatory </a:t>
            </a:r>
            <a:r>
              <a:rPr lang="en-GB" sz="1800" dirty="0">
                <a:solidFill>
                  <a:srgbClr val="FFFFFF"/>
                </a:solidFill>
              </a:rPr>
              <a:t>services. Which route is chosen depends on:</a:t>
            </a:r>
          </a:p>
          <a:p>
            <a:pPr marL="342900" indent="-342900">
              <a:buAutoNum type="arabicParenR"/>
            </a:pPr>
            <a:r>
              <a:rPr lang="en-GB" sz="1800" dirty="0">
                <a:solidFill>
                  <a:srgbClr val="FFFFFF"/>
                </a:solidFill>
              </a:rPr>
              <a:t>The level of notes access the </a:t>
            </a:r>
            <a:r>
              <a:rPr lang="en-GB" sz="1800" dirty="0" smtClean="0">
                <a:solidFill>
                  <a:srgbClr val="FFFFFF"/>
                </a:solidFill>
              </a:rPr>
              <a:t>Ambulatory </a:t>
            </a:r>
            <a:r>
              <a:rPr lang="en-GB" sz="1800" dirty="0">
                <a:solidFill>
                  <a:srgbClr val="FFFFFF"/>
                </a:solidFill>
              </a:rPr>
              <a:t>service has</a:t>
            </a:r>
          </a:p>
          <a:p>
            <a:pPr marL="342900" indent="-342900">
              <a:buAutoNum type="arabicParenR"/>
            </a:pPr>
            <a:r>
              <a:rPr lang="en-GB" sz="1800" dirty="0">
                <a:solidFill>
                  <a:srgbClr val="FFFFFF"/>
                </a:solidFill>
              </a:rPr>
              <a:t>The resource </a:t>
            </a:r>
            <a:r>
              <a:rPr lang="en-GB" sz="1800" dirty="0" smtClean="0">
                <a:solidFill>
                  <a:srgbClr val="FFFFFF"/>
                </a:solidFill>
              </a:rPr>
              <a:t>the Ambulatory </a:t>
            </a:r>
            <a:r>
              <a:rPr lang="en-GB" sz="1800" dirty="0">
                <a:solidFill>
                  <a:srgbClr val="FFFFFF"/>
                </a:solidFill>
              </a:rPr>
              <a:t>service has (both staff and call time)</a:t>
            </a:r>
          </a:p>
          <a:p>
            <a:pPr marL="342900" indent="-342900">
              <a:buAutoNum type="arabicParenR"/>
            </a:pPr>
            <a:endParaRPr lang="en-GB" sz="1800" dirty="0">
              <a:solidFill>
                <a:srgbClr val="FFFFFF"/>
              </a:solidFill>
            </a:endParaRPr>
          </a:p>
          <a:p>
            <a:r>
              <a:rPr lang="en-GB" sz="1800" dirty="0">
                <a:solidFill>
                  <a:srgbClr val="FFFFFF"/>
                </a:solidFill>
              </a:rPr>
              <a:t>Depending on the above, </a:t>
            </a:r>
            <a:r>
              <a:rPr lang="en-GB" sz="1800" dirty="0" smtClean="0">
                <a:solidFill>
                  <a:srgbClr val="FFFFFF"/>
                </a:solidFill>
              </a:rPr>
              <a:t>Ambulatory </a:t>
            </a:r>
            <a:r>
              <a:rPr lang="en-GB" sz="1800" dirty="0">
                <a:solidFill>
                  <a:srgbClr val="FFFFFF"/>
                </a:solidFill>
              </a:rPr>
              <a:t>services can choose from the following routes:</a:t>
            </a:r>
          </a:p>
          <a:p>
            <a:endParaRPr lang="en-GB" sz="1800" dirty="0">
              <a:solidFill>
                <a:srgbClr val="FFFFFF"/>
              </a:solidFill>
            </a:endParaRPr>
          </a:p>
          <a:p>
            <a:pPr marL="342900" indent="-342900">
              <a:buAutoNum type="arabicParenR"/>
            </a:pPr>
            <a:r>
              <a:rPr lang="en-GB" sz="1800" b="1" dirty="0" smtClean="0">
                <a:solidFill>
                  <a:srgbClr val="FFFFFF"/>
                </a:solidFill>
              </a:rPr>
              <a:t>LAS Route </a:t>
            </a:r>
            <a:r>
              <a:rPr lang="en-GB" sz="1800" b="1" dirty="0">
                <a:solidFill>
                  <a:srgbClr val="FFFFFF"/>
                </a:solidFill>
              </a:rPr>
              <a:t>– </a:t>
            </a:r>
            <a:r>
              <a:rPr lang="en-US" sz="1800" dirty="0">
                <a:solidFill>
                  <a:srgbClr val="FFFFFF"/>
                </a:solidFill>
              </a:rPr>
              <a:t>If the </a:t>
            </a:r>
            <a:r>
              <a:rPr lang="en-US" sz="1800" dirty="0" smtClean="0">
                <a:solidFill>
                  <a:srgbClr val="FFFFFF"/>
                </a:solidFill>
              </a:rPr>
              <a:t>Ambulatory </a:t>
            </a:r>
            <a:r>
              <a:rPr lang="en-US" sz="1800" dirty="0">
                <a:solidFill>
                  <a:srgbClr val="FFFFFF"/>
                </a:solidFill>
              </a:rPr>
              <a:t>staff </a:t>
            </a:r>
            <a:r>
              <a:rPr lang="en-US" sz="1800" i="1" dirty="0">
                <a:solidFill>
                  <a:srgbClr val="FFFFFF"/>
                </a:solidFill>
              </a:rPr>
              <a:t>have full access to GP notes</a:t>
            </a:r>
            <a:r>
              <a:rPr lang="en-US" sz="1800" dirty="0">
                <a:solidFill>
                  <a:srgbClr val="FFFFFF"/>
                </a:solidFill>
              </a:rPr>
              <a:t>, they will be able to complete the eligibility themselves (assuming enough staff and call time). </a:t>
            </a:r>
            <a:endParaRPr lang="en-US" sz="1800" dirty="0" smtClean="0">
              <a:solidFill>
                <a:srgbClr val="FFFFFF"/>
              </a:solidFill>
            </a:endParaRPr>
          </a:p>
          <a:p>
            <a:pPr marL="342900" indent="-342900">
              <a:buAutoNum type="arabicParenR"/>
            </a:pP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buAutoNum type="arabicParenR"/>
            </a:pPr>
            <a:r>
              <a:rPr lang="en-GB" sz="1800" b="1" dirty="0">
                <a:solidFill>
                  <a:srgbClr val="FFFFFF"/>
                </a:solidFill>
              </a:rPr>
              <a:t>NWAS Route - </a:t>
            </a:r>
            <a:r>
              <a:rPr lang="en-US" sz="1800" dirty="0">
                <a:solidFill>
                  <a:srgbClr val="FFFFFF"/>
                </a:solidFill>
              </a:rPr>
              <a:t>If the </a:t>
            </a:r>
            <a:r>
              <a:rPr lang="en-US" sz="1800" dirty="0" smtClean="0">
                <a:solidFill>
                  <a:srgbClr val="FFFFFF"/>
                </a:solidFill>
              </a:rPr>
              <a:t>Ambulatory </a:t>
            </a:r>
            <a:r>
              <a:rPr lang="en-US" sz="1800" dirty="0">
                <a:solidFill>
                  <a:srgbClr val="FFFFFF"/>
                </a:solidFill>
              </a:rPr>
              <a:t>staff </a:t>
            </a:r>
            <a:r>
              <a:rPr lang="en-US" sz="1800" i="1" dirty="0">
                <a:solidFill>
                  <a:srgbClr val="FFFFFF"/>
                </a:solidFill>
              </a:rPr>
              <a:t>do not have full access to the notes</a:t>
            </a:r>
            <a:r>
              <a:rPr lang="en-US" sz="1800" dirty="0">
                <a:solidFill>
                  <a:srgbClr val="FFFFFF"/>
                </a:solidFill>
              </a:rPr>
              <a:t>, a member of staff can complete the screening and contact details and will call the GP to complete the eligibility section. </a:t>
            </a:r>
            <a:r>
              <a:rPr lang="en-US" sz="1800" dirty="0" smtClean="0">
                <a:solidFill>
                  <a:srgbClr val="FFFFFF"/>
                </a:solidFill>
              </a:rPr>
              <a:t>If </a:t>
            </a:r>
            <a:r>
              <a:rPr lang="en-US" sz="1800" dirty="0">
                <a:solidFill>
                  <a:srgbClr val="FFFFFF"/>
                </a:solidFill>
              </a:rPr>
              <a:t>111 services </a:t>
            </a:r>
            <a:r>
              <a:rPr lang="en-US" sz="1800" dirty="0" smtClean="0">
                <a:solidFill>
                  <a:srgbClr val="FFFFFF"/>
                </a:solidFill>
              </a:rPr>
              <a:t>staff don’t have capacity to </a:t>
            </a:r>
            <a:r>
              <a:rPr lang="en-US" sz="1800" dirty="0">
                <a:solidFill>
                  <a:srgbClr val="FFFFFF"/>
                </a:solidFill>
              </a:rPr>
              <a:t>make the </a:t>
            </a:r>
            <a:r>
              <a:rPr lang="en-US" sz="1800" dirty="0" smtClean="0">
                <a:solidFill>
                  <a:srgbClr val="FFFFFF"/>
                </a:solidFill>
              </a:rPr>
              <a:t>call, </a:t>
            </a:r>
            <a:r>
              <a:rPr lang="en-US" sz="1800" dirty="0">
                <a:solidFill>
                  <a:srgbClr val="FFFFFF"/>
                </a:solidFill>
              </a:rPr>
              <a:t>the CRN </a:t>
            </a:r>
            <a:r>
              <a:rPr lang="en-US" sz="1800" dirty="0" smtClean="0">
                <a:solidFill>
                  <a:srgbClr val="FFFFFF"/>
                </a:solidFill>
              </a:rPr>
              <a:t>may offer support </a:t>
            </a:r>
            <a:r>
              <a:rPr lang="en-US" sz="1800" dirty="0">
                <a:solidFill>
                  <a:srgbClr val="FFFFFF"/>
                </a:solidFill>
              </a:rPr>
              <a:t>to ensure screening and eligibility checks are set up</a:t>
            </a:r>
            <a:r>
              <a:rPr lang="en-US" sz="1800" dirty="0" smtClean="0">
                <a:solidFill>
                  <a:srgbClr val="FFFFFF"/>
                </a:solidFill>
              </a:rPr>
              <a:t>.</a:t>
            </a:r>
          </a:p>
          <a:p>
            <a:pPr marL="342900" indent="-342900">
              <a:buAutoNum type="arabicParenR"/>
            </a:pP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buAutoNum type="arabicParenR"/>
            </a:pPr>
            <a:r>
              <a:rPr lang="en-US" sz="1800" b="1" dirty="0" smtClean="0">
                <a:solidFill>
                  <a:srgbClr val="FFFFFF"/>
                </a:solidFill>
              </a:rPr>
              <a:t>Low </a:t>
            </a:r>
            <a:r>
              <a:rPr lang="en-US" sz="1800" b="1" dirty="0">
                <a:solidFill>
                  <a:srgbClr val="FFFFFF"/>
                </a:solidFill>
              </a:rPr>
              <a:t>Impact Route </a:t>
            </a:r>
            <a:r>
              <a:rPr lang="en-US" sz="1800" dirty="0" smtClean="0">
                <a:solidFill>
                  <a:srgbClr val="FFFFFF"/>
                </a:solidFill>
              </a:rPr>
              <a:t>– </a:t>
            </a:r>
            <a:r>
              <a:rPr lang="en-US" sz="1800" dirty="0">
                <a:solidFill>
                  <a:srgbClr val="FFFFFF"/>
                </a:solidFill>
              </a:rPr>
              <a:t>the </a:t>
            </a:r>
            <a:r>
              <a:rPr lang="en-US" sz="1800" dirty="0" smtClean="0">
                <a:solidFill>
                  <a:srgbClr val="FFFFFF"/>
                </a:solidFill>
              </a:rPr>
              <a:t>Ambulatory </a:t>
            </a:r>
            <a:r>
              <a:rPr lang="en-US" sz="1800" dirty="0">
                <a:solidFill>
                  <a:srgbClr val="FFFFFF"/>
                </a:solidFill>
              </a:rPr>
              <a:t>service would </a:t>
            </a:r>
            <a:r>
              <a:rPr lang="en-US" sz="1800" i="1" dirty="0">
                <a:solidFill>
                  <a:srgbClr val="FFFFFF"/>
                </a:solidFill>
              </a:rPr>
              <a:t>complete the screening and contact details </a:t>
            </a:r>
            <a:r>
              <a:rPr lang="en-US" sz="1800" dirty="0">
                <a:solidFill>
                  <a:srgbClr val="FFFFFF"/>
                </a:solidFill>
              </a:rPr>
              <a:t>questions </a:t>
            </a:r>
            <a:r>
              <a:rPr lang="en-US" sz="1800" dirty="0" smtClean="0">
                <a:solidFill>
                  <a:srgbClr val="FFFFFF"/>
                </a:solidFill>
              </a:rPr>
              <a:t>with </a:t>
            </a:r>
            <a:r>
              <a:rPr lang="en-US" sz="1800" dirty="0">
                <a:solidFill>
                  <a:srgbClr val="FFFFFF"/>
                </a:solidFill>
              </a:rPr>
              <a:t>the patient. Members of </a:t>
            </a:r>
            <a:r>
              <a:rPr lang="en-US" sz="1800" dirty="0" smtClean="0">
                <a:solidFill>
                  <a:srgbClr val="FFFFFF"/>
                </a:solidFill>
              </a:rPr>
              <a:t>Oxford CTU staff complete </a:t>
            </a:r>
            <a:r>
              <a:rPr lang="en-US" sz="1800" dirty="0">
                <a:solidFill>
                  <a:srgbClr val="FFFFFF"/>
                </a:solidFill>
              </a:rPr>
              <a:t>the eligibility section with the GP. 	This route reduces the time per call and the level of investment required from </a:t>
            </a:r>
            <a:r>
              <a:rPr lang="en-US" sz="1800" dirty="0" smtClean="0">
                <a:solidFill>
                  <a:srgbClr val="FFFFFF"/>
                </a:solidFill>
              </a:rPr>
              <a:t>Ambulatory </a:t>
            </a:r>
            <a:r>
              <a:rPr lang="en-US" sz="1800" dirty="0">
                <a:solidFill>
                  <a:srgbClr val="FFFFFF"/>
                </a:solidFill>
              </a:rPr>
              <a:t>services. </a:t>
            </a:r>
          </a:p>
          <a:p>
            <a:pPr marL="342900" indent="-342900">
              <a:buAutoNum type="arabicParenR" startAt="2"/>
            </a:pPr>
            <a:endParaRPr lang="en-GB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5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4026-4007-4E5B-A5C0-02B5460E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9" y="178786"/>
            <a:ext cx="4368139" cy="493173"/>
          </a:xfrm>
        </p:spPr>
        <p:txBody>
          <a:bodyPr>
            <a:normAutofit/>
          </a:bodyPr>
          <a:lstStyle/>
          <a:p>
            <a:r>
              <a:rPr lang="en-GB" sz="1512" dirty="0">
                <a:solidFill>
                  <a:schemeClr val="bg1"/>
                </a:solidFill>
              </a:rPr>
              <a:t>Principle Clinical Trials – LAS Model </a:t>
            </a:r>
            <a:r>
              <a:rPr lang="en-GB" sz="1512" dirty="0" smtClean="0">
                <a:solidFill>
                  <a:schemeClr val="bg1"/>
                </a:solidFill>
              </a:rPr>
              <a:t>Flow</a:t>
            </a:r>
            <a:endParaRPr lang="en-GB" sz="1512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D0CBA-C625-4E81-AE7B-645B14039A91}"/>
              </a:ext>
            </a:extLst>
          </p:cNvPr>
          <p:cNvSpPr/>
          <p:nvPr/>
        </p:nvSpPr>
        <p:spPr>
          <a:xfrm>
            <a:off x="4648012" y="1799823"/>
            <a:ext cx="2001754" cy="35542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607" dirty="0">
                <a:solidFill>
                  <a:prstClr val="white"/>
                </a:solidFill>
                <a:latin typeface="Calibri" panose="020F0502020204030204"/>
              </a:rPr>
              <a:t>COVID Call queue</a:t>
            </a:r>
            <a:endParaRPr lang="en-GB" sz="170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5FBA2-4375-49DC-B306-70E15C3008C1}"/>
              </a:ext>
            </a:extLst>
          </p:cNvPr>
          <p:cNvSpPr/>
          <p:nvPr/>
        </p:nvSpPr>
        <p:spPr>
          <a:xfrm>
            <a:off x="4928561" y="197347"/>
            <a:ext cx="720328" cy="4128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National CRS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918E9F-1BBD-4914-AA1B-4F3187F60989}"/>
              </a:ext>
            </a:extLst>
          </p:cNvPr>
          <p:cNvCxnSpPr>
            <a:cxnSpLocks/>
            <a:stCxn id="12" idx="2"/>
            <a:endCxn id="5" idx="0"/>
          </p:cNvCxnSpPr>
          <p:nvPr/>
        </p:nvCxnSpPr>
        <p:spPr>
          <a:xfrm>
            <a:off x="5648889" y="1274252"/>
            <a:ext cx="0" cy="5255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7BAE3EB-DC22-40D0-8A80-F8C109695E61}"/>
              </a:ext>
            </a:extLst>
          </p:cNvPr>
          <p:cNvSpPr/>
          <p:nvPr/>
        </p:nvSpPr>
        <p:spPr>
          <a:xfrm>
            <a:off x="3423449" y="1413123"/>
            <a:ext cx="2001754" cy="260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Disposition= Speak to Clinician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78CF95-9BB7-4766-A1E5-3552FAC2C87D}"/>
              </a:ext>
            </a:extLst>
          </p:cNvPr>
          <p:cNvSpPr/>
          <p:nvPr/>
        </p:nvSpPr>
        <p:spPr>
          <a:xfrm>
            <a:off x="4928561" y="628747"/>
            <a:ext cx="1440656" cy="6455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COVID Category 2 patients ‘Symptomatic patients, further assessment required’.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98FBA-C7F1-4CE6-B05C-D84CB82FDA2D}"/>
              </a:ext>
            </a:extLst>
          </p:cNvPr>
          <p:cNvSpPr/>
          <p:nvPr/>
        </p:nvSpPr>
        <p:spPr>
          <a:xfrm>
            <a:off x="5648889" y="199042"/>
            <a:ext cx="720328" cy="412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Local CRS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08B768-53E7-4210-A94B-655209F78F98}"/>
              </a:ext>
            </a:extLst>
          </p:cNvPr>
          <p:cNvSpPr/>
          <p:nvPr/>
        </p:nvSpPr>
        <p:spPr>
          <a:xfrm>
            <a:off x="5891530" y="1400554"/>
            <a:ext cx="2327790" cy="298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Patient enters queue for call back by clinician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7CACB7-9E63-4EF8-BA04-253F2611F21A}"/>
              </a:ext>
            </a:extLst>
          </p:cNvPr>
          <p:cNvCxnSpPr>
            <a:cxnSpLocks/>
            <a:stCxn id="5" idx="2"/>
            <a:endCxn id="23" idx="0"/>
          </p:cNvCxnSpPr>
          <p:nvPr/>
        </p:nvCxnSpPr>
        <p:spPr>
          <a:xfrm>
            <a:off x="5648889" y="2155250"/>
            <a:ext cx="0" cy="5686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F2DECA8-C0D9-4514-BA06-FD6AC5FA1321}"/>
              </a:ext>
            </a:extLst>
          </p:cNvPr>
          <p:cNvSpPr/>
          <p:nvPr/>
        </p:nvSpPr>
        <p:spPr>
          <a:xfrm>
            <a:off x="4648012" y="2723887"/>
            <a:ext cx="2001754" cy="66725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702" dirty="0" smtClean="0">
                <a:solidFill>
                  <a:prstClr val="white"/>
                </a:solidFill>
                <a:latin typeface="Calibri" panose="020F0502020204030204"/>
              </a:rPr>
              <a:t>Speak to Clinician</a:t>
            </a:r>
            <a:endParaRPr lang="en-GB" sz="170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F0695D-24D2-4C00-A7FD-670CDA3C421D}"/>
              </a:ext>
            </a:extLst>
          </p:cNvPr>
          <p:cNvSpPr/>
          <p:nvPr/>
        </p:nvSpPr>
        <p:spPr>
          <a:xfrm>
            <a:off x="2647792" y="3496971"/>
            <a:ext cx="340313" cy="340313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453">
              <a:buClr>
                <a:srgbClr val="000000"/>
              </a:buClr>
              <a:defRPr/>
            </a:pPr>
            <a:r>
              <a:rPr lang="en-GB" sz="1323" b="1" kern="0" dirty="0">
                <a:solidFill>
                  <a:srgbClr val="FFFFFF"/>
                </a:solidFill>
                <a:latin typeface="Arial"/>
                <a:sym typeface="Arial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F47E6F-5352-49EE-A14B-A27FF8573754}"/>
              </a:ext>
            </a:extLst>
          </p:cNvPr>
          <p:cNvSpPr/>
          <p:nvPr/>
        </p:nvSpPr>
        <p:spPr>
          <a:xfrm>
            <a:off x="3126692" y="3462360"/>
            <a:ext cx="2330512" cy="637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Clinician, following consultation with patient, enquires whether patient would like to be part of the trial.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76A07FB-2F1D-4DC8-BD31-BAACAFD9148C}"/>
              </a:ext>
            </a:extLst>
          </p:cNvPr>
          <p:cNvSpPr/>
          <p:nvPr/>
        </p:nvSpPr>
        <p:spPr>
          <a:xfrm>
            <a:off x="2647792" y="4230189"/>
            <a:ext cx="340313" cy="340313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453">
              <a:buClr>
                <a:srgbClr val="000000"/>
              </a:buClr>
              <a:defRPr/>
            </a:pPr>
            <a:r>
              <a:rPr lang="en-GB" sz="1323" b="1" kern="0" dirty="0">
                <a:solidFill>
                  <a:srgbClr val="FFFFF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E6B656-0912-48A4-AB97-EE46CE11B27B}"/>
              </a:ext>
            </a:extLst>
          </p:cNvPr>
          <p:cNvSpPr/>
          <p:nvPr/>
        </p:nvSpPr>
        <p:spPr>
          <a:xfrm>
            <a:off x="298535" y="2319796"/>
            <a:ext cx="2001740" cy="32866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Script as part of CRF for clinician during call back.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87F84B-EDCD-4336-A44A-2FCEEC25B815}"/>
              </a:ext>
            </a:extLst>
          </p:cNvPr>
          <p:cNvSpPr/>
          <p:nvPr/>
        </p:nvSpPr>
        <p:spPr>
          <a:xfrm>
            <a:off x="3126690" y="4140061"/>
            <a:ext cx="2330513" cy="66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Clinician in </a:t>
            </a:r>
            <a:r>
              <a:rPr lang="en-GB" sz="1040" dirty="0" smtClean="0">
                <a:solidFill>
                  <a:prstClr val="white"/>
                </a:solidFill>
                <a:latin typeface="Calibri" panose="020F0502020204030204"/>
              </a:rPr>
              <a:t>goes </a:t>
            </a: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through eligibility criteria with patient following consent. Patient either stays on phone or is called back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40D21B1-E866-4D43-8DC6-CFBFCF514A3D}"/>
              </a:ext>
            </a:extLst>
          </p:cNvPr>
          <p:cNvSpPr/>
          <p:nvPr/>
        </p:nvSpPr>
        <p:spPr>
          <a:xfrm>
            <a:off x="2647792" y="5006327"/>
            <a:ext cx="340313" cy="340313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453">
              <a:buClr>
                <a:srgbClr val="000000"/>
              </a:buClr>
              <a:defRPr/>
            </a:pPr>
            <a:r>
              <a:rPr lang="en-GB" sz="1323" b="1" kern="0" dirty="0">
                <a:solidFill>
                  <a:srgbClr val="FFFFFF"/>
                </a:solidFill>
                <a:latin typeface="Arial"/>
                <a:sym typeface="Arial"/>
              </a:rPr>
              <a:t>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18D669-DAF4-476D-9314-25481ED7F3BD}"/>
              </a:ext>
            </a:extLst>
          </p:cNvPr>
          <p:cNvSpPr/>
          <p:nvPr/>
        </p:nvSpPr>
        <p:spPr>
          <a:xfrm>
            <a:off x="3126690" y="4840644"/>
            <a:ext cx="2330513" cy="66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If patient meets eligibility criteria for trial – </a:t>
            </a:r>
            <a:r>
              <a:rPr lang="en-GB" sz="1040" dirty="0" smtClean="0">
                <a:solidFill>
                  <a:prstClr val="white"/>
                </a:solidFill>
                <a:latin typeface="Calibri" panose="020F0502020204030204"/>
              </a:rPr>
              <a:t>email/text </a:t>
            </a: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sent to patient.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4865010-44E2-40C5-BE25-02BDE8356ABC}"/>
              </a:ext>
            </a:extLst>
          </p:cNvPr>
          <p:cNvSpPr/>
          <p:nvPr/>
        </p:nvSpPr>
        <p:spPr>
          <a:xfrm>
            <a:off x="5761410" y="4277158"/>
            <a:ext cx="340313" cy="340313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453">
              <a:buClr>
                <a:srgbClr val="000000"/>
              </a:buClr>
              <a:defRPr/>
            </a:pPr>
            <a:r>
              <a:rPr lang="en-GB" sz="1323" b="1" kern="0" dirty="0">
                <a:solidFill>
                  <a:srgbClr val="FFFFFF"/>
                </a:solidFill>
                <a:latin typeface="Arial"/>
                <a:sym typeface="Arial"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636CD33-0D44-4AA1-8914-CEF21A965898}"/>
              </a:ext>
            </a:extLst>
          </p:cNvPr>
          <p:cNvSpPr/>
          <p:nvPr/>
        </p:nvSpPr>
        <p:spPr>
          <a:xfrm>
            <a:off x="6217200" y="4852305"/>
            <a:ext cx="2001754" cy="604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Central research team validate patient meets eligibility criteria by receiving entry (point 3) via shared online portal 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28A5270-AB4A-4A15-BB14-6ECE8BCAAD99}"/>
              </a:ext>
            </a:extLst>
          </p:cNvPr>
          <p:cNvSpPr/>
          <p:nvPr/>
        </p:nvSpPr>
        <p:spPr>
          <a:xfrm>
            <a:off x="6217200" y="4251423"/>
            <a:ext cx="200175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Patient  receives </a:t>
            </a:r>
            <a:r>
              <a:rPr lang="en-GB" sz="1040" dirty="0" smtClean="0">
                <a:solidFill>
                  <a:prstClr val="white"/>
                </a:solidFill>
                <a:latin typeface="Calibri" panose="020F0502020204030204"/>
              </a:rPr>
              <a:t>email/text</a:t>
            </a: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, goes through link on website, reads consent form, signs up for trial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8B55404-07B5-4698-A00D-F13275888E46}"/>
              </a:ext>
            </a:extLst>
          </p:cNvPr>
          <p:cNvSpPr/>
          <p:nvPr/>
        </p:nvSpPr>
        <p:spPr>
          <a:xfrm>
            <a:off x="5761410" y="4999709"/>
            <a:ext cx="340313" cy="340313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453">
              <a:buClr>
                <a:srgbClr val="000000"/>
              </a:buClr>
              <a:defRPr/>
            </a:pPr>
            <a:r>
              <a:rPr lang="en-GB" sz="1323" b="1" kern="0" dirty="0">
                <a:solidFill>
                  <a:srgbClr val="FFFFFF"/>
                </a:solidFill>
                <a:latin typeface="Arial"/>
                <a:sym typeface="Arial"/>
              </a:rPr>
              <a:t>5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45433F59-AFC2-4850-95C2-0EA82369356E}"/>
              </a:ext>
            </a:extLst>
          </p:cNvPr>
          <p:cNvCxnSpPr>
            <a:cxnSpLocks/>
            <a:stCxn id="51" idx="3"/>
            <a:endCxn id="62" idx="0"/>
          </p:cNvCxnSpPr>
          <p:nvPr/>
        </p:nvCxnSpPr>
        <p:spPr>
          <a:xfrm>
            <a:off x="8218954" y="4500193"/>
            <a:ext cx="1507970" cy="6925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E15C9E6E-A45A-49CF-A91F-22CED7D87F22}"/>
              </a:ext>
            </a:extLst>
          </p:cNvPr>
          <p:cNvSpPr/>
          <p:nvPr/>
        </p:nvSpPr>
        <p:spPr>
          <a:xfrm>
            <a:off x="9214902" y="5192774"/>
            <a:ext cx="1024045" cy="10964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Patient randomised as long as not </a:t>
            </a:r>
            <a:r>
              <a:rPr lang="en-GB" sz="1134" dirty="0" err="1">
                <a:solidFill>
                  <a:prstClr val="white"/>
                </a:solidFill>
                <a:latin typeface="Calibri" panose="020F0502020204030204"/>
              </a:rPr>
              <a:t>hospitaled</a:t>
            </a: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 by CAS clinician</a:t>
            </a:r>
          </a:p>
        </p:txBody>
      </p: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2F9B4891-0206-4D39-AC96-0A67B1B127B0}"/>
              </a:ext>
            </a:extLst>
          </p:cNvPr>
          <p:cNvCxnSpPr>
            <a:cxnSpLocks/>
            <a:stCxn id="23" idx="2"/>
            <a:endCxn id="71" idx="0"/>
          </p:cNvCxnSpPr>
          <p:nvPr/>
        </p:nvCxnSpPr>
        <p:spPr>
          <a:xfrm rot="5400000">
            <a:off x="3671700" y="3763825"/>
            <a:ext cx="2349875" cy="1604503"/>
          </a:xfrm>
          <a:prstGeom prst="bentConnector3">
            <a:avLst>
              <a:gd name="adj1" fmla="val 9220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E3ECEB3E-0D1C-4C79-AC07-A0160EF962CC}"/>
              </a:ext>
            </a:extLst>
          </p:cNvPr>
          <p:cNvSpPr/>
          <p:nvPr/>
        </p:nvSpPr>
        <p:spPr>
          <a:xfrm>
            <a:off x="3311859" y="5741014"/>
            <a:ext cx="1465054" cy="5720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Escalate to 999 ambulance (Would not be in trial)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77D3EB-CCA6-484F-AD59-5B24226B1CAF}"/>
              </a:ext>
            </a:extLst>
          </p:cNvPr>
          <p:cNvSpPr/>
          <p:nvPr/>
        </p:nvSpPr>
        <p:spPr>
          <a:xfrm>
            <a:off x="4930221" y="5741014"/>
            <a:ext cx="1465054" cy="5720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Proactive action within primary care 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13FBF95-741C-449F-904F-6330974A1410}"/>
              </a:ext>
            </a:extLst>
          </p:cNvPr>
          <p:cNvCxnSpPr>
            <a:cxnSpLocks/>
            <a:stCxn id="23" idx="2"/>
            <a:endCxn id="74" idx="0"/>
          </p:cNvCxnSpPr>
          <p:nvPr/>
        </p:nvCxnSpPr>
        <p:spPr>
          <a:xfrm rot="16200000" flipH="1">
            <a:off x="4480880" y="4559146"/>
            <a:ext cx="2349875" cy="1385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0E6E6AFA-BFFB-4E76-BA8D-2CFA5D536A20}"/>
              </a:ext>
            </a:extLst>
          </p:cNvPr>
          <p:cNvSpPr/>
          <p:nvPr/>
        </p:nvSpPr>
        <p:spPr>
          <a:xfrm>
            <a:off x="6473965" y="5741014"/>
            <a:ext cx="1465054" cy="5720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Self isolation and worsening advice </a:t>
            </a:r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6998C142-3EA4-49AA-9426-AFEC0E393BAF}"/>
              </a:ext>
            </a:extLst>
          </p:cNvPr>
          <p:cNvCxnSpPr>
            <a:cxnSpLocks/>
            <a:endCxn id="77" idx="0"/>
          </p:cNvCxnSpPr>
          <p:nvPr/>
        </p:nvCxnSpPr>
        <p:spPr>
          <a:xfrm rot="16200000" flipH="1">
            <a:off x="5443829" y="3978350"/>
            <a:ext cx="1967723" cy="1557603"/>
          </a:xfrm>
          <a:prstGeom prst="bentConnector3">
            <a:avLst>
              <a:gd name="adj1" fmla="val 8976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2E5C383D-6F82-4065-A3FA-88410DBBEE0D}"/>
              </a:ext>
            </a:extLst>
          </p:cNvPr>
          <p:cNvCxnSpPr>
            <a:cxnSpLocks/>
            <a:stCxn id="49" idx="3"/>
            <a:endCxn id="62" idx="0"/>
          </p:cNvCxnSpPr>
          <p:nvPr/>
        </p:nvCxnSpPr>
        <p:spPr>
          <a:xfrm>
            <a:off x="8218954" y="5154408"/>
            <a:ext cx="1507970" cy="383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496B5D7B-D5A1-4AAA-BD4B-A0672ABC2524}"/>
              </a:ext>
            </a:extLst>
          </p:cNvPr>
          <p:cNvCxnSpPr>
            <a:cxnSpLocks/>
            <a:stCxn id="51" idx="3"/>
            <a:endCxn id="64" idx="0"/>
          </p:cNvCxnSpPr>
          <p:nvPr/>
        </p:nvCxnSpPr>
        <p:spPr>
          <a:xfrm>
            <a:off x="8218955" y="4500193"/>
            <a:ext cx="2663145" cy="6925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37C05375-F6F2-428B-BC5A-0D7301A5F702}"/>
              </a:ext>
            </a:extLst>
          </p:cNvPr>
          <p:cNvSpPr/>
          <p:nvPr/>
        </p:nvSpPr>
        <p:spPr>
          <a:xfrm>
            <a:off x="10321273" y="5192775"/>
            <a:ext cx="1121652" cy="12310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945" dirty="0">
                <a:solidFill>
                  <a:prstClr val="white"/>
                </a:solidFill>
                <a:latin typeface="Calibri" panose="020F0502020204030204"/>
              </a:rPr>
              <a:t>Central research team write to patients GP following patient consent to inform them of patient participation on trial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E5FF3FF-751C-48F2-A6BA-591ECE8F3048}"/>
              </a:ext>
            </a:extLst>
          </p:cNvPr>
          <p:cNvSpPr/>
          <p:nvPr/>
        </p:nvSpPr>
        <p:spPr>
          <a:xfrm>
            <a:off x="9663012" y="273165"/>
            <a:ext cx="1546810" cy="1127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7" dirty="0"/>
              <a:t>Option A – starting point. Call within  consultation</a:t>
            </a:r>
          </a:p>
        </p:txBody>
      </p:sp>
    </p:spTree>
    <p:extLst>
      <p:ext uri="{BB962C8B-B14F-4D97-AF65-F5344CB8AC3E}">
        <p14:creationId xmlns:p14="http://schemas.microsoft.com/office/powerpoint/2010/main" val="1024343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6" grpId="0" animBg="1"/>
      <p:bldP spid="48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4026-4007-4E5B-A5C0-02B5460E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20" y="178786"/>
            <a:ext cx="4248460" cy="510090"/>
          </a:xfrm>
        </p:spPr>
        <p:txBody>
          <a:bodyPr>
            <a:normAutofit/>
          </a:bodyPr>
          <a:lstStyle/>
          <a:p>
            <a:r>
              <a:rPr lang="en-GB" sz="1512" dirty="0">
                <a:solidFill>
                  <a:schemeClr val="bg1"/>
                </a:solidFill>
              </a:rPr>
              <a:t>Principle Clinical Trials – NWAS Model </a:t>
            </a:r>
            <a:r>
              <a:rPr lang="en-GB" sz="1512" dirty="0" smtClean="0">
                <a:solidFill>
                  <a:schemeClr val="bg1"/>
                </a:solidFill>
              </a:rPr>
              <a:t>Flow</a:t>
            </a:r>
            <a:endParaRPr lang="en-GB" sz="1512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D0CBA-C625-4E81-AE7B-645B14039A91}"/>
              </a:ext>
            </a:extLst>
          </p:cNvPr>
          <p:cNvSpPr/>
          <p:nvPr/>
        </p:nvSpPr>
        <p:spPr>
          <a:xfrm>
            <a:off x="4648012" y="1799823"/>
            <a:ext cx="2001754" cy="51216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607" dirty="0">
                <a:solidFill>
                  <a:prstClr val="white"/>
                </a:solidFill>
                <a:latin typeface="Calibri" panose="020F0502020204030204"/>
              </a:rPr>
              <a:t>Clinical Call queue</a:t>
            </a:r>
            <a:endParaRPr lang="en-GB" sz="170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5FBA2-4375-49DC-B306-70E15C3008C1}"/>
              </a:ext>
            </a:extLst>
          </p:cNvPr>
          <p:cNvSpPr/>
          <p:nvPr/>
        </p:nvSpPr>
        <p:spPr>
          <a:xfrm>
            <a:off x="4928561" y="197347"/>
            <a:ext cx="720328" cy="4128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National CRS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918E9F-1BBD-4914-AA1B-4F3187F60989}"/>
              </a:ext>
            </a:extLst>
          </p:cNvPr>
          <p:cNvCxnSpPr>
            <a:cxnSpLocks/>
            <a:stCxn id="12" idx="2"/>
            <a:endCxn id="5" idx="0"/>
          </p:cNvCxnSpPr>
          <p:nvPr/>
        </p:nvCxnSpPr>
        <p:spPr>
          <a:xfrm>
            <a:off x="5648889" y="1274252"/>
            <a:ext cx="0" cy="5255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7BAE3EB-DC22-40D0-8A80-F8C109695E61}"/>
              </a:ext>
            </a:extLst>
          </p:cNvPr>
          <p:cNvSpPr/>
          <p:nvPr/>
        </p:nvSpPr>
        <p:spPr>
          <a:xfrm>
            <a:off x="3423449" y="1413123"/>
            <a:ext cx="2001754" cy="260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Disposition= Speak to Clinician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78CF95-9BB7-4766-A1E5-3552FAC2C87D}"/>
              </a:ext>
            </a:extLst>
          </p:cNvPr>
          <p:cNvSpPr/>
          <p:nvPr/>
        </p:nvSpPr>
        <p:spPr>
          <a:xfrm>
            <a:off x="4928561" y="628747"/>
            <a:ext cx="1440656" cy="6455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COVID Category 2 patients ‘Symptomatic patients, further assessment required’.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98FBA-C7F1-4CE6-B05C-D84CB82FDA2D}"/>
              </a:ext>
            </a:extLst>
          </p:cNvPr>
          <p:cNvSpPr/>
          <p:nvPr/>
        </p:nvSpPr>
        <p:spPr>
          <a:xfrm>
            <a:off x="5648889" y="199042"/>
            <a:ext cx="720328" cy="412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Local CRS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08B768-53E7-4210-A94B-655209F78F98}"/>
              </a:ext>
            </a:extLst>
          </p:cNvPr>
          <p:cNvSpPr/>
          <p:nvPr/>
        </p:nvSpPr>
        <p:spPr>
          <a:xfrm>
            <a:off x="5891530" y="1400554"/>
            <a:ext cx="2327790" cy="298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Patient enters queue for call back by clinician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7CACB7-9E63-4EF8-BA04-253F2611F21A}"/>
              </a:ext>
            </a:extLst>
          </p:cNvPr>
          <p:cNvCxnSpPr>
            <a:cxnSpLocks/>
            <a:stCxn id="5" idx="2"/>
            <a:endCxn id="23" idx="0"/>
          </p:cNvCxnSpPr>
          <p:nvPr/>
        </p:nvCxnSpPr>
        <p:spPr>
          <a:xfrm>
            <a:off x="5648889" y="2311985"/>
            <a:ext cx="61362" cy="2583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F2DECA8-C0D9-4514-BA06-FD6AC5FA1321}"/>
              </a:ext>
            </a:extLst>
          </p:cNvPr>
          <p:cNvSpPr/>
          <p:nvPr/>
        </p:nvSpPr>
        <p:spPr>
          <a:xfrm>
            <a:off x="4709374" y="4895225"/>
            <a:ext cx="2001754" cy="66725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702" dirty="0">
                <a:solidFill>
                  <a:prstClr val="white"/>
                </a:solidFill>
                <a:latin typeface="Calibri" panose="020F0502020204030204"/>
              </a:rPr>
              <a:t>Call back by Clinician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F0695D-24D2-4C00-A7FD-670CDA3C421D}"/>
              </a:ext>
            </a:extLst>
          </p:cNvPr>
          <p:cNvSpPr/>
          <p:nvPr/>
        </p:nvSpPr>
        <p:spPr>
          <a:xfrm>
            <a:off x="2647792" y="2467973"/>
            <a:ext cx="340313" cy="340313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453">
              <a:buClr>
                <a:srgbClr val="000000"/>
              </a:buClr>
              <a:defRPr/>
            </a:pPr>
            <a:r>
              <a:rPr lang="en-GB" sz="1323" b="1" kern="0" dirty="0">
                <a:solidFill>
                  <a:srgbClr val="FFFFFF"/>
                </a:solidFill>
                <a:latin typeface="Arial"/>
                <a:sym typeface="Arial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F47E6F-5352-49EE-A14B-A27FF8573754}"/>
              </a:ext>
            </a:extLst>
          </p:cNvPr>
          <p:cNvSpPr/>
          <p:nvPr/>
        </p:nvSpPr>
        <p:spPr>
          <a:xfrm>
            <a:off x="3126304" y="2368980"/>
            <a:ext cx="2330899" cy="51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Research nurse / paramedic </a:t>
            </a:r>
            <a:r>
              <a:rPr lang="en-GB" sz="104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identifies that patient may be eligible </a:t>
            </a:r>
            <a:r>
              <a:rPr lang="en-GB" sz="1040" dirty="0">
                <a:solidFill>
                  <a:prstClr val="white"/>
                </a:solidFill>
              </a:rPr>
              <a:t>Disposition (&gt;P3 only).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76A07FB-2F1D-4DC8-BD31-BAACAFD9148C}"/>
              </a:ext>
            </a:extLst>
          </p:cNvPr>
          <p:cNvSpPr/>
          <p:nvPr/>
        </p:nvSpPr>
        <p:spPr>
          <a:xfrm>
            <a:off x="2647792" y="3084754"/>
            <a:ext cx="340313" cy="340313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453">
              <a:buClr>
                <a:srgbClr val="000000"/>
              </a:buClr>
              <a:defRPr/>
            </a:pPr>
            <a:r>
              <a:rPr lang="en-GB" sz="1323" b="1" kern="0" dirty="0">
                <a:solidFill>
                  <a:srgbClr val="FFFFF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E6B656-0912-48A4-AB97-EE46CE11B27B}"/>
              </a:ext>
            </a:extLst>
          </p:cNvPr>
          <p:cNvSpPr/>
          <p:nvPr/>
        </p:nvSpPr>
        <p:spPr>
          <a:xfrm>
            <a:off x="298535" y="2319796"/>
            <a:ext cx="2001740" cy="32866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Script to be developed for research nurse / </a:t>
            </a:r>
            <a:r>
              <a:rPr lang="en-GB" sz="1134" dirty="0" smtClean="0">
                <a:solidFill>
                  <a:prstClr val="white"/>
                </a:solidFill>
                <a:latin typeface="Calibri" panose="020F0502020204030204"/>
              </a:rPr>
              <a:t>paramedic</a:t>
            </a:r>
            <a:endParaRPr lang="en-GB" sz="1134" dirty="0">
              <a:solidFill>
                <a:prstClr val="white"/>
              </a:solidFill>
              <a:latin typeface="Calibri" panose="020F0502020204030204"/>
            </a:endParaRPr>
          </a:p>
          <a:p>
            <a:pPr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To outline the following: </a:t>
            </a:r>
          </a:p>
          <a:p>
            <a:pPr marL="162072" indent="-162072" defTabSz="864382">
              <a:buFont typeface="Arial" panose="020B0604020202020204" pitchFamily="34" charset="0"/>
              <a:buChar char="•"/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This is </a:t>
            </a:r>
            <a:r>
              <a:rPr lang="en-GB" sz="1134" b="1" dirty="0">
                <a:solidFill>
                  <a:prstClr val="white"/>
                </a:solidFill>
                <a:latin typeface="Calibri" panose="020F0502020204030204"/>
              </a:rPr>
              <a:t>not their </a:t>
            </a: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clinical call back</a:t>
            </a:r>
          </a:p>
          <a:p>
            <a:pPr marL="162072" indent="-162072" defTabSz="864382">
              <a:buFont typeface="Arial" panose="020B0604020202020204" pitchFamily="34" charset="0"/>
              <a:buChar char="•"/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Verbal permission to contact GP to check eligibility and store patient details in shared database with trial team for 7 days</a:t>
            </a:r>
          </a:p>
          <a:p>
            <a:pPr marL="162072" indent="-162072" defTabSz="864382">
              <a:buFont typeface="Arial" panose="020B0604020202020204" pitchFamily="34" charset="0"/>
              <a:buChar char="•"/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Will receive email with website link to inform the patient about the trial and sign up </a:t>
            </a:r>
          </a:p>
          <a:p>
            <a:pPr marL="162072" indent="-162072" defTabSz="864382">
              <a:buFont typeface="Arial" panose="020B0604020202020204" pitchFamily="34" charset="0"/>
              <a:buChar char="•"/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If the patient does not wish to participate, no details will be retained after 7 days.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87F84B-EDCD-4336-A44A-2FCEEC25B815}"/>
              </a:ext>
            </a:extLst>
          </p:cNvPr>
          <p:cNvSpPr/>
          <p:nvPr/>
        </p:nvSpPr>
        <p:spPr>
          <a:xfrm>
            <a:off x="3123727" y="2943895"/>
            <a:ext cx="2330513" cy="66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Research nurse / paramedic </a:t>
            </a:r>
            <a:r>
              <a:rPr lang="en-GB" sz="1040" dirty="0" smtClean="0">
                <a:solidFill>
                  <a:prstClr val="white"/>
                </a:solidFill>
                <a:latin typeface="Calibri" panose="020F0502020204030204"/>
              </a:rPr>
              <a:t>in </a:t>
            </a: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use script to contact patient and obtain consent for patient GP to be contacted for eligibility assessment.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40D21B1-E866-4D43-8DC6-CFBFCF514A3D}"/>
              </a:ext>
            </a:extLst>
          </p:cNvPr>
          <p:cNvSpPr/>
          <p:nvPr/>
        </p:nvSpPr>
        <p:spPr>
          <a:xfrm>
            <a:off x="2647792" y="4041848"/>
            <a:ext cx="340313" cy="340313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453">
              <a:buClr>
                <a:srgbClr val="000000"/>
              </a:buClr>
              <a:defRPr/>
            </a:pPr>
            <a:r>
              <a:rPr lang="en-GB" sz="1323" b="1" kern="0" dirty="0">
                <a:solidFill>
                  <a:srgbClr val="FFFFFF"/>
                </a:solidFill>
                <a:latin typeface="Arial"/>
                <a:sym typeface="Arial"/>
              </a:rPr>
              <a:t>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18D669-DAF4-476D-9314-25481ED7F3BD}"/>
              </a:ext>
            </a:extLst>
          </p:cNvPr>
          <p:cNvSpPr/>
          <p:nvPr/>
        </p:nvSpPr>
        <p:spPr>
          <a:xfrm>
            <a:off x="3126305" y="3648887"/>
            <a:ext cx="2330513" cy="118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Research nurse/Paramedic ends call with patient and  calls GP to complete eligibility assessment. Patient sent email following successful completion of eligibility criteria. </a:t>
            </a:r>
          </a:p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Research clinician writes in patient notes.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4865010-44E2-40C5-BE25-02BDE8356ABC}"/>
              </a:ext>
            </a:extLst>
          </p:cNvPr>
          <p:cNvSpPr/>
          <p:nvPr/>
        </p:nvSpPr>
        <p:spPr>
          <a:xfrm>
            <a:off x="5787475" y="3319296"/>
            <a:ext cx="340313" cy="340313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453">
              <a:buClr>
                <a:srgbClr val="000000"/>
              </a:buClr>
              <a:defRPr/>
            </a:pPr>
            <a:r>
              <a:rPr lang="en-GB" sz="1323" b="1" kern="0" dirty="0">
                <a:solidFill>
                  <a:srgbClr val="FFFFFF"/>
                </a:solidFill>
                <a:latin typeface="Arial"/>
                <a:sym typeface="Arial"/>
              </a:rPr>
              <a:t>5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F18E6D2-8F33-4930-B520-43FD5823428C}"/>
              </a:ext>
            </a:extLst>
          </p:cNvPr>
          <p:cNvSpPr/>
          <p:nvPr/>
        </p:nvSpPr>
        <p:spPr>
          <a:xfrm>
            <a:off x="5787475" y="2638950"/>
            <a:ext cx="340313" cy="340313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453">
              <a:buClr>
                <a:srgbClr val="000000"/>
              </a:buClr>
              <a:defRPr/>
            </a:pPr>
            <a:r>
              <a:rPr lang="en-GB" sz="1323" b="1" kern="0" dirty="0">
                <a:solidFill>
                  <a:srgbClr val="FFFFFF"/>
                </a:solidFill>
                <a:latin typeface="Arial"/>
                <a:sym typeface="Arial"/>
              </a:rPr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28A5270-AB4A-4A15-BB14-6ECE8BCAAD99}"/>
              </a:ext>
            </a:extLst>
          </p:cNvPr>
          <p:cNvSpPr/>
          <p:nvPr/>
        </p:nvSpPr>
        <p:spPr>
          <a:xfrm>
            <a:off x="6243265" y="3293561"/>
            <a:ext cx="2001754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Patient  receives email, goes through link on website, reads consent form, signs up for trial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91CBCE-0589-437A-98B9-C2EE844E7C4B}"/>
              </a:ext>
            </a:extLst>
          </p:cNvPr>
          <p:cNvSpPr/>
          <p:nvPr/>
        </p:nvSpPr>
        <p:spPr>
          <a:xfrm>
            <a:off x="6243265" y="2568886"/>
            <a:ext cx="2001754" cy="604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Communication between research team and CAS clinician – in case patient raises the subject of trial with clinician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22B323E1-1143-4EEE-9460-4F8D2D94EE7D}"/>
              </a:ext>
            </a:extLst>
          </p:cNvPr>
          <p:cNvCxnSpPr>
            <a:cxnSpLocks/>
          </p:cNvCxnSpPr>
          <p:nvPr/>
        </p:nvCxnSpPr>
        <p:spPr>
          <a:xfrm rot="5400000">
            <a:off x="5615417" y="3074097"/>
            <a:ext cx="1717475" cy="152780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2F9B4891-0206-4D39-AC96-0A67B1B127B0}"/>
              </a:ext>
            </a:extLst>
          </p:cNvPr>
          <p:cNvCxnSpPr>
            <a:cxnSpLocks/>
            <a:stCxn id="23" idx="2"/>
            <a:endCxn id="71" idx="0"/>
          </p:cNvCxnSpPr>
          <p:nvPr/>
        </p:nvCxnSpPr>
        <p:spPr>
          <a:xfrm rot="5400000">
            <a:off x="4788052" y="4818813"/>
            <a:ext cx="178536" cy="166586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E3ECEB3E-0D1C-4C79-AC07-A0160EF962CC}"/>
              </a:ext>
            </a:extLst>
          </p:cNvPr>
          <p:cNvSpPr/>
          <p:nvPr/>
        </p:nvSpPr>
        <p:spPr>
          <a:xfrm>
            <a:off x="3311859" y="5741014"/>
            <a:ext cx="1465054" cy="5720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Escalate to 999 ambulance (Would not be in trial)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77D3EB-CCA6-484F-AD59-5B24226B1CAF}"/>
              </a:ext>
            </a:extLst>
          </p:cNvPr>
          <p:cNvSpPr/>
          <p:nvPr/>
        </p:nvSpPr>
        <p:spPr>
          <a:xfrm>
            <a:off x="4930221" y="5741014"/>
            <a:ext cx="1465054" cy="5720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Proactive action within primary care 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13FBF95-741C-449F-904F-6330974A1410}"/>
              </a:ext>
            </a:extLst>
          </p:cNvPr>
          <p:cNvCxnSpPr>
            <a:cxnSpLocks/>
            <a:stCxn id="23" idx="2"/>
            <a:endCxn id="74" idx="0"/>
          </p:cNvCxnSpPr>
          <p:nvPr/>
        </p:nvCxnSpPr>
        <p:spPr>
          <a:xfrm rot="5400000">
            <a:off x="5597233" y="5627994"/>
            <a:ext cx="178536" cy="4750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0E6E6AFA-BFFB-4E76-BA8D-2CFA5D536A20}"/>
              </a:ext>
            </a:extLst>
          </p:cNvPr>
          <p:cNvSpPr/>
          <p:nvPr/>
        </p:nvSpPr>
        <p:spPr>
          <a:xfrm>
            <a:off x="6473965" y="5741014"/>
            <a:ext cx="1465054" cy="5720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Self isolation and worsening advice </a:t>
            </a:r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6998C142-3EA4-49AA-9426-AFEC0E393BAF}"/>
              </a:ext>
            </a:extLst>
          </p:cNvPr>
          <p:cNvCxnSpPr>
            <a:stCxn id="23" idx="2"/>
            <a:endCxn id="77" idx="0"/>
          </p:cNvCxnSpPr>
          <p:nvPr/>
        </p:nvCxnSpPr>
        <p:spPr>
          <a:xfrm rot="16200000" flipH="1">
            <a:off x="6369104" y="4903624"/>
            <a:ext cx="178536" cy="149624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496B5D7B-D5A1-4AAA-BD4B-A0672ABC2524}"/>
              </a:ext>
            </a:extLst>
          </p:cNvPr>
          <p:cNvCxnSpPr>
            <a:cxnSpLocks/>
            <a:stCxn id="51" idx="3"/>
            <a:endCxn id="64" idx="0"/>
          </p:cNvCxnSpPr>
          <p:nvPr/>
        </p:nvCxnSpPr>
        <p:spPr>
          <a:xfrm>
            <a:off x="8245019" y="3542332"/>
            <a:ext cx="2566156" cy="8398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37C05375-F6F2-428B-BC5A-0D7301A5F702}"/>
              </a:ext>
            </a:extLst>
          </p:cNvPr>
          <p:cNvSpPr/>
          <p:nvPr/>
        </p:nvSpPr>
        <p:spPr>
          <a:xfrm>
            <a:off x="10179424" y="4382161"/>
            <a:ext cx="1263501" cy="135885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00" dirty="0">
                <a:solidFill>
                  <a:prstClr val="white"/>
                </a:solidFill>
                <a:latin typeface="Calibri" panose="020F0502020204030204"/>
              </a:rPr>
              <a:t>Central research team write to patients GP following patient consent to inform them of patient participation on trial </a:t>
            </a:r>
          </a:p>
        </p:txBody>
      </p:sp>
    </p:spTree>
    <p:extLst>
      <p:ext uri="{BB962C8B-B14F-4D97-AF65-F5344CB8AC3E}">
        <p14:creationId xmlns:p14="http://schemas.microsoft.com/office/powerpoint/2010/main" val="805410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6" grpId="0" animBg="1"/>
      <p:bldP spid="48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4026-4007-4E5B-A5C0-02B5460E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20" y="178786"/>
            <a:ext cx="2404189" cy="698155"/>
          </a:xfrm>
        </p:spPr>
        <p:txBody>
          <a:bodyPr>
            <a:normAutofit/>
          </a:bodyPr>
          <a:lstStyle/>
          <a:p>
            <a:r>
              <a:rPr lang="en-GB" sz="1512" dirty="0">
                <a:solidFill>
                  <a:schemeClr val="bg1"/>
                </a:solidFill>
              </a:rPr>
              <a:t>Principle Clinical Trials – Low </a:t>
            </a:r>
            <a:r>
              <a:rPr lang="en-GB" sz="1512" dirty="0" smtClean="0">
                <a:solidFill>
                  <a:schemeClr val="bg1"/>
                </a:solidFill>
              </a:rPr>
              <a:t>burden </a:t>
            </a:r>
            <a:r>
              <a:rPr lang="en-GB" sz="1512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E6B656-0912-48A4-AB97-EE46CE11B27B}"/>
              </a:ext>
            </a:extLst>
          </p:cNvPr>
          <p:cNvSpPr/>
          <p:nvPr/>
        </p:nvSpPr>
        <p:spPr>
          <a:xfrm>
            <a:off x="265562" y="2060626"/>
            <a:ext cx="2001740" cy="32866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Script to be developed for research nurse / paramedic in </a:t>
            </a:r>
          </a:p>
          <a:p>
            <a:pPr defTabSz="864382"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To outline the following: </a:t>
            </a:r>
          </a:p>
          <a:p>
            <a:pPr marL="162072" indent="-162072" defTabSz="864382">
              <a:buFont typeface="Arial" panose="020B0604020202020204" pitchFamily="34" charset="0"/>
              <a:buChar char="•"/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This is </a:t>
            </a:r>
            <a:r>
              <a:rPr lang="en-GB" sz="1134" b="1" dirty="0">
                <a:solidFill>
                  <a:prstClr val="white"/>
                </a:solidFill>
                <a:latin typeface="Calibri" panose="020F0502020204030204"/>
              </a:rPr>
              <a:t>not their </a:t>
            </a: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clinical call back</a:t>
            </a:r>
          </a:p>
          <a:p>
            <a:pPr marL="162072" indent="-162072" defTabSz="864382">
              <a:buFont typeface="Arial" panose="020B0604020202020204" pitchFamily="34" charset="0"/>
              <a:buChar char="•"/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Verbal permission to contact GP to check eligibility and store patient details in shared database with trial team for 7 days</a:t>
            </a:r>
          </a:p>
          <a:p>
            <a:pPr marL="162072" indent="-162072" defTabSz="864382">
              <a:buFont typeface="Arial" panose="020B0604020202020204" pitchFamily="34" charset="0"/>
              <a:buChar char="•"/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Will receive email with website link to inform the patient about the trial and sign up </a:t>
            </a:r>
          </a:p>
          <a:p>
            <a:pPr marL="162072" indent="-162072" defTabSz="864382">
              <a:buFont typeface="Arial" panose="020B0604020202020204" pitchFamily="34" charset="0"/>
              <a:buChar char="•"/>
              <a:defRPr/>
            </a:pPr>
            <a:r>
              <a:rPr lang="en-GB" sz="1134" dirty="0">
                <a:solidFill>
                  <a:prstClr val="white"/>
                </a:solidFill>
                <a:latin typeface="Calibri" panose="020F0502020204030204"/>
              </a:rPr>
              <a:t>If the patient does not wish to participate, no details will be retained after 7 days.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7CA347-E342-4817-84FE-D53778323982}"/>
              </a:ext>
            </a:extLst>
          </p:cNvPr>
          <p:cNvGrpSpPr/>
          <p:nvPr/>
        </p:nvGrpSpPr>
        <p:grpSpPr>
          <a:xfrm>
            <a:off x="4639426" y="2562168"/>
            <a:ext cx="2809412" cy="1992803"/>
            <a:chOff x="2647792" y="2389359"/>
            <a:chExt cx="2809412" cy="19928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546B1E-B568-4E98-B23C-9EB00AD4162F}"/>
                </a:ext>
              </a:extLst>
            </p:cNvPr>
            <p:cNvGrpSpPr/>
            <p:nvPr/>
          </p:nvGrpSpPr>
          <p:grpSpPr>
            <a:xfrm>
              <a:off x="2647792" y="2467973"/>
              <a:ext cx="340313" cy="1665285"/>
              <a:chOff x="2647792" y="2467973"/>
              <a:chExt cx="340313" cy="166528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FF0695D-24D2-4C00-A7FD-670CDA3C421D}"/>
                  </a:ext>
                </a:extLst>
              </p:cNvPr>
              <p:cNvSpPr/>
              <p:nvPr/>
            </p:nvSpPr>
            <p:spPr>
              <a:xfrm>
                <a:off x="2647792" y="2467973"/>
                <a:ext cx="340313" cy="340313"/>
              </a:xfrm>
              <a:prstGeom prst="ellipse">
                <a:avLst/>
              </a:prstGeom>
              <a:solidFill>
                <a:srgbClr val="FFAB40"/>
              </a:solidFill>
              <a:ln w="25400" cap="flat" cmpd="sng" algn="ctr">
                <a:solidFill>
                  <a:srgbClr val="FFAB4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52453">
                  <a:buClr>
                    <a:srgbClr val="000000"/>
                  </a:buClr>
                  <a:defRPr/>
                </a:pPr>
                <a:r>
                  <a:rPr lang="en-GB" sz="1323" b="1" kern="0" dirty="0">
                    <a:solidFill>
                      <a:srgbClr val="FFFFFF"/>
                    </a:solidFill>
                    <a:latin typeface="Arial"/>
                    <a:sym typeface="Arial"/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76A07FB-2F1D-4DC8-BD31-BAACAFD9148C}"/>
                  </a:ext>
                </a:extLst>
              </p:cNvPr>
              <p:cNvSpPr/>
              <p:nvPr/>
            </p:nvSpPr>
            <p:spPr>
              <a:xfrm>
                <a:off x="2647792" y="3084754"/>
                <a:ext cx="340313" cy="340313"/>
              </a:xfrm>
              <a:prstGeom prst="ellipse">
                <a:avLst/>
              </a:prstGeom>
              <a:solidFill>
                <a:srgbClr val="FFAB40"/>
              </a:solidFill>
              <a:ln w="25400" cap="flat" cmpd="sng" algn="ctr">
                <a:solidFill>
                  <a:srgbClr val="FFAB4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52453">
                  <a:buClr>
                    <a:srgbClr val="000000"/>
                  </a:buClr>
                  <a:defRPr/>
                </a:pPr>
                <a:r>
                  <a:rPr lang="en-GB" sz="1323" b="1" kern="0" dirty="0">
                    <a:solidFill>
                      <a:srgbClr val="FFFFFF"/>
                    </a:solidFill>
                    <a:latin typeface="Arial"/>
                    <a:sym typeface="Arial"/>
                  </a:rPr>
                  <a:t>2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40D21B1-E866-4D43-8DC6-CFBFCF514A3D}"/>
                  </a:ext>
                </a:extLst>
              </p:cNvPr>
              <p:cNvSpPr/>
              <p:nvPr/>
            </p:nvSpPr>
            <p:spPr>
              <a:xfrm>
                <a:off x="2647792" y="3792945"/>
                <a:ext cx="340313" cy="340313"/>
              </a:xfrm>
              <a:prstGeom prst="ellipse">
                <a:avLst/>
              </a:prstGeom>
              <a:solidFill>
                <a:srgbClr val="FFAB40"/>
              </a:solidFill>
              <a:ln w="25400" cap="flat" cmpd="sng" algn="ctr">
                <a:solidFill>
                  <a:srgbClr val="FFAB4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52453">
                  <a:buClr>
                    <a:srgbClr val="000000"/>
                  </a:buClr>
                  <a:defRPr/>
                </a:pPr>
                <a:r>
                  <a:rPr lang="en-GB" sz="1323" b="1" kern="0" dirty="0">
                    <a:solidFill>
                      <a:srgbClr val="FFFFFF"/>
                    </a:solidFill>
                    <a:latin typeface="Arial"/>
                    <a:sym typeface="Arial"/>
                  </a:rPr>
                  <a:t>3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2D172E-28DC-49AD-B78F-F4961DC5C96B}"/>
                </a:ext>
              </a:extLst>
            </p:cNvPr>
            <p:cNvGrpSpPr/>
            <p:nvPr/>
          </p:nvGrpSpPr>
          <p:grpSpPr>
            <a:xfrm>
              <a:off x="3123727" y="2389359"/>
              <a:ext cx="2333477" cy="1992803"/>
              <a:chOff x="3123727" y="2389359"/>
              <a:chExt cx="2333477" cy="199280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2F47E6F-5352-49EE-A14B-A27FF8573754}"/>
                  </a:ext>
                </a:extLst>
              </p:cNvPr>
              <p:cNvSpPr/>
              <p:nvPr/>
            </p:nvSpPr>
            <p:spPr>
              <a:xfrm>
                <a:off x="3126692" y="2389359"/>
                <a:ext cx="2330512" cy="4975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4382">
                  <a:defRPr/>
                </a:pPr>
                <a:r>
                  <a:rPr lang="en-GB" sz="1040" dirty="0">
                    <a:solidFill>
                      <a:prstClr val="white"/>
                    </a:solidFill>
                    <a:latin typeface="Calibri" panose="020F0502020204030204"/>
                  </a:rPr>
                  <a:t>Clinician </a:t>
                </a:r>
                <a:r>
                  <a:rPr lang="en-GB" sz="1040" dirty="0" smtClean="0">
                    <a:solidFill>
                      <a:prstClr val="white"/>
                    </a:solidFill>
                    <a:latin typeface="Calibri" panose="020F0502020204030204"/>
                  </a:rPr>
                  <a:t>in identifies </a:t>
                </a:r>
                <a:r>
                  <a:rPr lang="en-GB" sz="1040" dirty="0">
                    <a:solidFill>
                      <a:prstClr val="white"/>
                    </a:solidFill>
                    <a:latin typeface="Calibri" panose="020F0502020204030204"/>
                  </a:rPr>
                  <a:t>that patient may be </a:t>
                </a:r>
                <a:r>
                  <a:rPr lang="en-GB" sz="1040" dirty="0" smtClean="0">
                    <a:solidFill>
                      <a:prstClr val="white"/>
                    </a:solidFill>
                    <a:latin typeface="Calibri" panose="020F0502020204030204"/>
                  </a:rPr>
                  <a:t>eligible. Disposition </a:t>
                </a:r>
                <a:r>
                  <a:rPr lang="en-GB" sz="1040" dirty="0">
                    <a:solidFill>
                      <a:prstClr val="white"/>
                    </a:solidFill>
                    <a:latin typeface="Calibri" panose="020F0502020204030204"/>
                  </a:rPr>
                  <a:t>(&gt;P3 only). 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87F84B-EDCD-4336-A44A-2FCEEC25B815}"/>
                  </a:ext>
                </a:extLst>
              </p:cNvPr>
              <p:cNvSpPr/>
              <p:nvPr/>
            </p:nvSpPr>
            <p:spPr>
              <a:xfrm>
                <a:off x="3123727" y="2943895"/>
                <a:ext cx="2330513" cy="6672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4382">
                  <a:defRPr/>
                </a:pPr>
                <a:r>
                  <a:rPr lang="en-GB" sz="1040" dirty="0">
                    <a:solidFill>
                      <a:prstClr val="white"/>
                    </a:solidFill>
                    <a:latin typeface="Calibri" panose="020F0502020204030204"/>
                  </a:rPr>
                  <a:t>Clinician in </a:t>
                </a:r>
                <a:r>
                  <a:rPr lang="en-GB" sz="1040" dirty="0" smtClean="0">
                    <a:solidFill>
                      <a:prstClr val="white"/>
                    </a:solidFill>
                    <a:latin typeface="Calibri" panose="020F0502020204030204"/>
                  </a:rPr>
                  <a:t>uses </a:t>
                </a:r>
                <a:r>
                  <a:rPr lang="en-GB" sz="1040" dirty="0">
                    <a:solidFill>
                      <a:prstClr val="white"/>
                    </a:solidFill>
                    <a:latin typeface="Calibri" panose="020F0502020204030204"/>
                  </a:rPr>
                  <a:t>script to contact patient and obtain consent for patient GP to be contacted for eligibility assessment.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F18D669-DAF4-476D-9314-25481ED7F3BD}"/>
                  </a:ext>
                </a:extLst>
              </p:cNvPr>
              <p:cNvSpPr/>
              <p:nvPr/>
            </p:nvSpPr>
            <p:spPr>
              <a:xfrm>
                <a:off x="3126305" y="3648888"/>
                <a:ext cx="2330513" cy="7332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4382">
                  <a:defRPr/>
                </a:pPr>
                <a:r>
                  <a:rPr lang="en-GB" sz="1040" dirty="0">
                    <a:solidFill>
                      <a:prstClr val="white"/>
                    </a:solidFill>
                    <a:latin typeface="Calibri" panose="020F0502020204030204"/>
                  </a:rPr>
                  <a:t>Research nurse/Paramedic completes screening questionnaire and ends call with patient</a:t>
                </a: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28A5270-AB4A-4A15-BB14-6ECE8BCAAD99}"/>
              </a:ext>
            </a:extLst>
          </p:cNvPr>
          <p:cNvSpPr/>
          <p:nvPr/>
        </p:nvSpPr>
        <p:spPr>
          <a:xfrm>
            <a:off x="8319519" y="3024980"/>
            <a:ext cx="2001754" cy="4975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Patient  receives email, goes through link on website, reads consent form, signs up for trial 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13FBF95-741C-449F-904F-6330974A1410}"/>
              </a:ext>
            </a:extLst>
          </p:cNvPr>
          <p:cNvCxnSpPr>
            <a:cxnSpLocks/>
            <a:stCxn id="23" idx="2"/>
            <a:endCxn id="74" idx="0"/>
          </p:cNvCxnSpPr>
          <p:nvPr/>
        </p:nvCxnSpPr>
        <p:spPr>
          <a:xfrm rot="5400000">
            <a:off x="4374667" y="5624659"/>
            <a:ext cx="178537" cy="4750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3229B4-E85A-4EE3-B4BB-11C6BEC8DD73}"/>
              </a:ext>
            </a:extLst>
          </p:cNvPr>
          <p:cNvGrpSpPr/>
          <p:nvPr/>
        </p:nvGrpSpPr>
        <p:grpSpPr>
          <a:xfrm>
            <a:off x="2089294" y="194012"/>
            <a:ext cx="4907461" cy="6115705"/>
            <a:chOff x="3311859" y="197347"/>
            <a:chExt cx="4907461" cy="61157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FD0CBA-C625-4E81-AE7B-645B14039A91}"/>
                </a:ext>
              </a:extLst>
            </p:cNvPr>
            <p:cNvSpPr/>
            <p:nvPr/>
          </p:nvSpPr>
          <p:spPr>
            <a:xfrm>
              <a:off x="4648012" y="1799823"/>
              <a:ext cx="2001754" cy="512162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82">
                <a:defRPr/>
              </a:pPr>
              <a:r>
                <a:rPr lang="en-GB" sz="1607" dirty="0">
                  <a:solidFill>
                    <a:prstClr val="white"/>
                  </a:solidFill>
                  <a:latin typeface="Calibri" panose="020F0502020204030204"/>
                </a:rPr>
                <a:t>Clinical Call queue</a:t>
              </a:r>
              <a:endParaRPr lang="en-GB" sz="1702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25FBA2-4375-49DC-B306-70E15C3008C1}"/>
                </a:ext>
              </a:extLst>
            </p:cNvPr>
            <p:cNvSpPr/>
            <p:nvPr/>
          </p:nvSpPr>
          <p:spPr>
            <a:xfrm>
              <a:off x="4928561" y="197347"/>
              <a:ext cx="720328" cy="41284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82">
                <a:defRPr/>
              </a:pPr>
              <a:r>
                <a:rPr lang="en-GB" sz="1134" dirty="0">
                  <a:solidFill>
                    <a:prstClr val="white"/>
                  </a:solidFill>
                  <a:latin typeface="Calibri" panose="020F0502020204030204"/>
                </a:rPr>
                <a:t>National CRS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6918E9F-1BBD-4914-AA1B-4F3187F60989}"/>
                </a:ext>
              </a:extLst>
            </p:cNvPr>
            <p:cNvCxnSpPr>
              <a:cxnSpLocks/>
              <a:stCxn id="12" idx="2"/>
              <a:endCxn id="5" idx="0"/>
            </p:cNvCxnSpPr>
            <p:nvPr/>
          </p:nvCxnSpPr>
          <p:spPr>
            <a:xfrm>
              <a:off x="5648889" y="1274252"/>
              <a:ext cx="0" cy="5255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BAE3EB-DC22-40D0-8A80-F8C109695E61}"/>
                </a:ext>
              </a:extLst>
            </p:cNvPr>
            <p:cNvSpPr/>
            <p:nvPr/>
          </p:nvSpPr>
          <p:spPr>
            <a:xfrm>
              <a:off x="3423449" y="1413123"/>
              <a:ext cx="2001754" cy="260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82">
                <a:defRPr/>
              </a:pPr>
              <a:r>
                <a:rPr lang="en-GB" sz="1134" dirty="0">
                  <a:solidFill>
                    <a:prstClr val="white"/>
                  </a:solidFill>
                  <a:latin typeface="Calibri" panose="020F0502020204030204"/>
                </a:rPr>
                <a:t>Disposition= Speak to Clinician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78CF95-9BB7-4766-A1E5-3552FAC2C87D}"/>
                </a:ext>
              </a:extLst>
            </p:cNvPr>
            <p:cNvSpPr/>
            <p:nvPr/>
          </p:nvSpPr>
          <p:spPr>
            <a:xfrm>
              <a:off x="4928561" y="628747"/>
              <a:ext cx="1440656" cy="64550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82">
                <a:defRPr/>
              </a:pPr>
              <a:r>
                <a:rPr lang="en-GB" sz="1040" dirty="0">
                  <a:solidFill>
                    <a:prstClr val="white"/>
                  </a:solidFill>
                  <a:latin typeface="Calibri" panose="020F0502020204030204"/>
                </a:rPr>
                <a:t>COVID Category 2 patients ‘Symptomatic patients, further assessment required’.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9998FBA-C7F1-4CE6-B05C-D84CB82FDA2D}"/>
                </a:ext>
              </a:extLst>
            </p:cNvPr>
            <p:cNvSpPr/>
            <p:nvPr/>
          </p:nvSpPr>
          <p:spPr>
            <a:xfrm>
              <a:off x="5648889" y="199042"/>
              <a:ext cx="720328" cy="41284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82">
                <a:defRPr/>
              </a:pPr>
              <a:r>
                <a:rPr lang="en-GB" sz="1040" dirty="0">
                  <a:solidFill>
                    <a:prstClr val="white"/>
                  </a:solidFill>
                  <a:latin typeface="Calibri" panose="020F0502020204030204"/>
                </a:rPr>
                <a:t>Local CRS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08B768-53E7-4210-A94B-655209F78F98}"/>
                </a:ext>
              </a:extLst>
            </p:cNvPr>
            <p:cNvSpPr/>
            <p:nvPr/>
          </p:nvSpPr>
          <p:spPr>
            <a:xfrm>
              <a:off x="5891530" y="1400554"/>
              <a:ext cx="2327790" cy="2981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82">
                <a:defRPr/>
              </a:pPr>
              <a:r>
                <a:rPr lang="en-GB" sz="1134" dirty="0">
                  <a:solidFill>
                    <a:prstClr val="white"/>
                  </a:solidFill>
                  <a:latin typeface="Calibri" panose="020F0502020204030204"/>
                </a:rPr>
                <a:t>Patient enters queue for call back by clinician 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7CACB7-9E63-4EF8-BA04-253F2611F21A}"/>
                </a:ext>
              </a:extLst>
            </p:cNvPr>
            <p:cNvCxnSpPr>
              <a:cxnSpLocks/>
              <a:stCxn id="5" idx="2"/>
              <a:endCxn id="23" idx="0"/>
            </p:cNvCxnSpPr>
            <p:nvPr/>
          </p:nvCxnSpPr>
          <p:spPr>
            <a:xfrm>
              <a:off x="5648889" y="2311985"/>
              <a:ext cx="61362" cy="25832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2DECA8-C0D9-4514-BA06-FD6AC5FA1321}"/>
                </a:ext>
              </a:extLst>
            </p:cNvPr>
            <p:cNvSpPr/>
            <p:nvPr/>
          </p:nvSpPr>
          <p:spPr>
            <a:xfrm>
              <a:off x="4709374" y="4895225"/>
              <a:ext cx="2001754" cy="667252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82">
                <a:defRPr/>
              </a:pPr>
              <a:r>
                <a:rPr lang="en-GB" sz="1702" dirty="0">
                  <a:solidFill>
                    <a:prstClr val="white"/>
                  </a:solidFill>
                  <a:latin typeface="Calibri" panose="020F0502020204030204"/>
                </a:rPr>
                <a:t>Call back by Clinician</a:t>
              </a:r>
            </a:p>
          </p:txBody>
        </p: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2F9B4891-0206-4D39-AC96-0A67B1B127B0}"/>
                </a:ext>
              </a:extLst>
            </p:cNvPr>
            <p:cNvCxnSpPr>
              <a:cxnSpLocks/>
              <a:stCxn id="23" idx="2"/>
              <a:endCxn id="71" idx="0"/>
            </p:cNvCxnSpPr>
            <p:nvPr/>
          </p:nvCxnSpPr>
          <p:spPr>
            <a:xfrm rot="5400000">
              <a:off x="4788052" y="4818813"/>
              <a:ext cx="178536" cy="1665865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3ECEB3E-0D1C-4C79-AC07-A0160EF962CC}"/>
                </a:ext>
              </a:extLst>
            </p:cNvPr>
            <p:cNvSpPr/>
            <p:nvPr/>
          </p:nvSpPr>
          <p:spPr>
            <a:xfrm>
              <a:off x="3311859" y="5741014"/>
              <a:ext cx="1465054" cy="5720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82">
                <a:defRPr/>
              </a:pPr>
              <a:r>
                <a:rPr lang="en-GB" sz="1134" dirty="0">
                  <a:solidFill>
                    <a:prstClr val="white"/>
                  </a:solidFill>
                  <a:latin typeface="Calibri" panose="020F0502020204030204"/>
                </a:rPr>
                <a:t>Escalate to 999 ambulance (Would not be in trial)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977D3EB-CCA6-484F-AD59-5B24226B1CAF}"/>
                </a:ext>
              </a:extLst>
            </p:cNvPr>
            <p:cNvSpPr/>
            <p:nvPr/>
          </p:nvSpPr>
          <p:spPr>
            <a:xfrm>
              <a:off x="4930221" y="5741014"/>
              <a:ext cx="1465054" cy="572038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82">
                <a:defRPr/>
              </a:pPr>
              <a:r>
                <a:rPr lang="en-GB" sz="1134" dirty="0">
                  <a:solidFill>
                    <a:prstClr val="white"/>
                  </a:solidFill>
                  <a:latin typeface="Calibri" panose="020F0502020204030204"/>
                </a:rPr>
                <a:t>Proactive action within primary care 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E6E6AFA-BFFB-4E76-BA8D-2CFA5D536A20}"/>
                </a:ext>
              </a:extLst>
            </p:cNvPr>
            <p:cNvSpPr/>
            <p:nvPr/>
          </p:nvSpPr>
          <p:spPr>
            <a:xfrm>
              <a:off x="6473965" y="5741014"/>
              <a:ext cx="1465054" cy="57203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382">
                <a:defRPr/>
              </a:pPr>
              <a:r>
                <a:rPr lang="en-GB" sz="1134" dirty="0">
                  <a:solidFill>
                    <a:prstClr val="white"/>
                  </a:solidFill>
                  <a:latin typeface="Calibri" panose="020F0502020204030204"/>
                </a:rPr>
                <a:t>Self isolation and worsening advice </a:t>
              </a:r>
            </a:p>
          </p:txBody>
        </p: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6998C142-3EA4-49AA-9426-AFEC0E393BAF}"/>
                </a:ext>
              </a:extLst>
            </p:cNvPr>
            <p:cNvCxnSpPr>
              <a:stCxn id="23" idx="2"/>
              <a:endCxn id="77" idx="0"/>
            </p:cNvCxnSpPr>
            <p:nvPr/>
          </p:nvCxnSpPr>
          <p:spPr>
            <a:xfrm rot="16200000" flipH="1">
              <a:off x="6369104" y="4903624"/>
              <a:ext cx="178536" cy="1496241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7C05375-F6F2-428B-BC5A-0D7301A5F702}"/>
              </a:ext>
            </a:extLst>
          </p:cNvPr>
          <p:cNvSpPr/>
          <p:nvPr/>
        </p:nvSpPr>
        <p:spPr>
          <a:xfrm>
            <a:off x="8759570" y="3939563"/>
            <a:ext cx="1121652" cy="14076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Central research team write to patients GP following patient consent to inform them of patient participation on trial 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69FD4CA-1A30-4A89-A196-FC8FF812F123}"/>
              </a:ext>
            </a:extLst>
          </p:cNvPr>
          <p:cNvCxnSpPr>
            <a:cxnSpLocks/>
            <a:stCxn id="37" idx="3"/>
            <a:endCxn id="41" idx="1"/>
          </p:cNvCxnSpPr>
          <p:nvPr/>
        </p:nvCxnSpPr>
        <p:spPr>
          <a:xfrm flipV="1">
            <a:off x="7448452" y="2359168"/>
            <a:ext cx="871067" cy="182916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257E32-A336-477B-9508-3045BD667A2E}"/>
              </a:ext>
            </a:extLst>
          </p:cNvPr>
          <p:cNvSpPr/>
          <p:nvPr/>
        </p:nvSpPr>
        <p:spPr>
          <a:xfrm>
            <a:off x="8319519" y="2110397"/>
            <a:ext cx="2001754" cy="4975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382">
              <a:defRPr/>
            </a:pP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Eligibility </a:t>
            </a:r>
            <a:r>
              <a:rPr lang="en-GB" sz="1040" dirty="0">
                <a:solidFill>
                  <a:prstClr val="white"/>
                </a:solidFill>
              </a:rPr>
              <a:t>checked with patients </a:t>
            </a:r>
            <a:r>
              <a:rPr lang="en-GB" sz="1040" dirty="0" smtClean="0">
                <a:solidFill>
                  <a:prstClr val="white"/>
                </a:solidFill>
              </a:rPr>
              <a:t>GP, </a:t>
            </a:r>
            <a:r>
              <a:rPr lang="en-GB" sz="1040" dirty="0">
                <a:solidFill>
                  <a:prstClr val="white"/>
                </a:solidFill>
                <a:latin typeface="Calibri" panose="020F0502020204030204"/>
              </a:rPr>
              <a:t>by CTU </a:t>
            </a:r>
            <a:r>
              <a:rPr lang="en-GB" sz="1040" dirty="0" smtClean="0">
                <a:solidFill>
                  <a:prstClr val="white"/>
                </a:solidFill>
                <a:latin typeface="Calibri" panose="020F0502020204030204"/>
              </a:rPr>
              <a:t>staff.</a:t>
            </a:r>
            <a:endParaRPr lang="en-GB" sz="104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BAD38B-4C50-4D76-9A4D-1B0807194058}"/>
              </a:ext>
            </a:extLst>
          </p:cNvPr>
          <p:cNvCxnSpPr>
            <a:stCxn id="41" idx="2"/>
            <a:endCxn id="51" idx="0"/>
          </p:cNvCxnSpPr>
          <p:nvPr/>
        </p:nvCxnSpPr>
        <p:spPr>
          <a:xfrm>
            <a:off x="9320396" y="2607938"/>
            <a:ext cx="0" cy="417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819850-CD06-4074-8D1D-BB43413CE50B}"/>
              </a:ext>
            </a:extLst>
          </p:cNvPr>
          <p:cNvCxnSpPr>
            <a:stCxn id="51" idx="2"/>
            <a:endCxn id="64" idx="0"/>
          </p:cNvCxnSpPr>
          <p:nvPr/>
        </p:nvCxnSpPr>
        <p:spPr>
          <a:xfrm>
            <a:off x="9320396" y="3522521"/>
            <a:ext cx="0" cy="417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BA55F10F-8F38-4C7E-8A4A-986D95464E58}"/>
              </a:ext>
            </a:extLst>
          </p:cNvPr>
          <p:cNvSpPr/>
          <p:nvPr/>
        </p:nvSpPr>
        <p:spPr>
          <a:xfrm>
            <a:off x="8319519" y="1658758"/>
            <a:ext cx="340313" cy="340313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453">
              <a:buClr>
                <a:srgbClr val="000000"/>
              </a:buClr>
              <a:defRPr/>
            </a:pPr>
            <a:r>
              <a:rPr lang="en-GB" sz="1323" b="1" kern="0" dirty="0">
                <a:solidFill>
                  <a:srgbClr val="FFFFFF"/>
                </a:solidFill>
                <a:latin typeface="Arial"/>
                <a:sym typeface="Arial"/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86A3BA0-234C-4C7D-BCC5-1B521C28FDC7}"/>
              </a:ext>
            </a:extLst>
          </p:cNvPr>
          <p:cNvSpPr/>
          <p:nvPr/>
        </p:nvSpPr>
        <p:spPr>
          <a:xfrm>
            <a:off x="8328565" y="2642878"/>
            <a:ext cx="340313" cy="340313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453">
              <a:buClr>
                <a:srgbClr val="000000"/>
              </a:buClr>
              <a:defRPr/>
            </a:pPr>
            <a:r>
              <a:rPr lang="en-GB" sz="1323" b="1" kern="0" dirty="0">
                <a:solidFill>
                  <a:srgbClr val="FFFFFF"/>
                </a:solidFill>
                <a:latin typeface="Arial"/>
                <a:sym typeface="Arial"/>
              </a:rPr>
              <a:t>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2649D48-FB5B-46E6-A211-2379DB95FFBC}"/>
              </a:ext>
            </a:extLst>
          </p:cNvPr>
          <p:cNvSpPr/>
          <p:nvPr/>
        </p:nvSpPr>
        <p:spPr>
          <a:xfrm>
            <a:off x="8322221" y="3939563"/>
            <a:ext cx="340313" cy="340313"/>
          </a:xfrm>
          <a:prstGeom prst="ellipse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2453">
              <a:buClr>
                <a:srgbClr val="000000"/>
              </a:buClr>
              <a:defRPr/>
            </a:pPr>
            <a:r>
              <a:rPr lang="en-GB" sz="1323" b="1" kern="0" dirty="0">
                <a:solidFill>
                  <a:srgbClr val="FFFFFF"/>
                </a:solidFill>
                <a:latin typeface="Arial"/>
                <a:sym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6296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1298</Words>
  <Application>Microsoft Office PowerPoint</Application>
  <PresentationFormat>Custom</PresentationFormat>
  <Paragraphs>160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Opening slide</vt:lpstr>
      <vt:lpstr>Opening slide alternative</vt:lpstr>
      <vt:lpstr>Text slide</vt:lpstr>
      <vt:lpstr>1_Text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 Clinical Trials – LAS Model Flow</vt:lpstr>
      <vt:lpstr>Principle Clinical Trials – NWAS Model Flow</vt:lpstr>
      <vt:lpstr>Principle Clinical Trials – Low burden model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Sharon Tonner</cp:lastModifiedBy>
  <cp:revision>202</cp:revision>
  <dcterms:created xsi:type="dcterms:W3CDTF">2014-03-20T14:30:16Z</dcterms:created>
  <dcterms:modified xsi:type="dcterms:W3CDTF">2020-06-19T12:26:02Z</dcterms:modified>
</cp:coreProperties>
</file>