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  <p:sldMasterId id="2147483664" r:id="rId4"/>
  </p:sldMasterIdLst>
  <p:notesMasterIdLst>
    <p:notesMasterId r:id="rId14"/>
  </p:notesMasterIdLst>
  <p:sldIdLst>
    <p:sldId id="256" r:id="rId5"/>
    <p:sldId id="257" r:id="rId6"/>
    <p:sldId id="1147" r:id="rId7"/>
    <p:sldId id="258" r:id="rId8"/>
    <p:sldId id="259" r:id="rId9"/>
    <p:sldId id="260" r:id="rId10"/>
    <p:sldId id="1150" r:id="rId11"/>
    <p:sldId id="1148" r:id="rId12"/>
    <p:sldId id="1146" r:id="rId13"/>
  </p:sldIdLst>
  <p:sldSz cx="11525250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 userDrawn="1">
          <p15:clr>
            <a:srgbClr val="A4A3A4"/>
          </p15:clr>
        </p15:guide>
        <p15:guide id="2" pos="3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12" autoAdjust="0"/>
  </p:normalViewPr>
  <p:slideViewPr>
    <p:cSldViewPr snapToGrid="0" snapToObjects="1">
      <p:cViewPr varScale="1">
        <p:scale>
          <a:sx n="83" d="100"/>
          <a:sy n="83" d="100"/>
        </p:scale>
        <p:origin x="830" y="62"/>
      </p:cViewPr>
      <p:guideLst>
        <p:guide orient="horz" pos="2042"/>
        <p:guide pos="363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0402B-2196-4C6E-9A3C-8841FEE39740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9FF4C-48FC-4863-BBC4-308206D6F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FF4C-48FC-4863-BBC4-308206D6F2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88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16147" y="178596"/>
            <a:ext cx="10892962" cy="476263"/>
          </a:xfrm>
          <a:prstGeom prst="rect">
            <a:avLst/>
          </a:prstGeom>
          <a:solidFill>
            <a:schemeClr val="accent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 indent="155140"/>
          </a:lstStyle>
          <a:p>
            <a:r>
              <a:t>Click to edit Master title style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316147" y="654854"/>
            <a:ext cx="10892962" cy="4084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indent="155140">
              <a:defRPr sz="1920">
                <a:solidFill>
                  <a:schemeClr val="accent1"/>
                </a:solidFill>
              </a:defRPr>
            </a:lvl1pPr>
          </a:lstStyle>
          <a:p>
            <a:r>
              <a:t>Subtitle 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3"/>
          </p:nvPr>
        </p:nvSpPr>
        <p:spPr>
          <a:xfrm>
            <a:off x="316147" y="1268160"/>
            <a:ext cx="10892962" cy="476456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1032726" y="6173828"/>
            <a:ext cx="352769" cy="26186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20202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80825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4"/>
            <a:ext cx="11525250" cy="5668279"/>
          </a:xfrm>
          <a:prstGeom prst="rect">
            <a:avLst/>
          </a:prstGeom>
          <a:solidFill>
            <a:srgbClr val="002147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6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ox_small_cmyk_pos_rect.jpg">
            <a:extLst>
              <a:ext uri="{FF2B5EF4-FFF2-40B4-BE49-F238E27FC236}">
                <a16:creationId xmlns:a16="http://schemas.microsoft.com/office/drawing/2014/main" id="{29523A6B-9077-41E9-BC1C-2E56DA2D99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58" y="120653"/>
            <a:ext cx="1899157" cy="58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90A40-445B-4078-84F6-7F398169CA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5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576306" rtl="0" eaLnBrk="1" latinLnBrk="0" hangingPunct="1">
        <a:spcBef>
          <a:spcPct val="0"/>
        </a:spcBef>
        <a:buNone/>
        <a:defRPr sz="5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230" indent="-432230" algn="l" defTabSz="576306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936497" indent="-360191" algn="l" defTabSz="576306" rtl="0" eaLnBrk="1" latinLnBrk="0" hangingPunct="1">
        <a:spcBef>
          <a:spcPct val="20000"/>
        </a:spcBef>
        <a:buFont typeface="Arial"/>
        <a:buChar char="–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440764" indent="-288153" algn="l" defTabSz="576306" rtl="0" eaLnBrk="1" latinLnBrk="0" hangingPunct="1">
        <a:spcBef>
          <a:spcPct val="20000"/>
        </a:spcBef>
        <a:buFont typeface="Arial"/>
        <a:buChar char="•"/>
        <a:defRPr sz="3068" kern="1200">
          <a:solidFill>
            <a:schemeClr val="tx1"/>
          </a:solidFill>
          <a:latin typeface="+mn-lt"/>
          <a:ea typeface="+mn-ea"/>
          <a:cs typeface="+mn-cs"/>
        </a:defRPr>
      </a:lvl3pPr>
      <a:lvl4pPr marL="2017070" indent="-288153" algn="l" defTabSz="576306" rtl="0" eaLnBrk="1" latinLnBrk="0" hangingPunct="1">
        <a:spcBef>
          <a:spcPct val="20000"/>
        </a:spcBef>
        <a:buFont typeface="Arial"/>
        <a:buChar char="–"/>
        <a:defRPr sz="2534" kern="1200">
          <a:solidFill>
            <a:schemeClr val="tx1"/>
          </a:solidFill>
          <a:latin typeface="+mn-lt"/>
          <a:ea typeface="+mn-ea"/>
          <a:cs typeface="+mn-cs"/>
        </a:defRPr>
      </a:lvl4pPr>
      <a:lvl5pPr marL="2593375" indent="-288153" algn="l" defTabSz="576306" rtl="0" eaLnBrk="1" latinLnBrk="0" hangingPunct="1">
        <a:spcBef>
          <a:spcPct val="20000"/>
        </a:spcBef>
        <a:buFont typeface="Arial"/>
        <a:buChar char="»"/>
        <a:defRPr sz="2534" kern="1200">
          <a:solidFill>
            <a:schemeClr val="tx1"/>
          </a:solidFill>
          <a:latin typeface="+mn-lt"/>
          <a:ea typeface="+mn-ea"/>
          <a:cs typeface="+mn-cs"/>
        </a:defRPr>
      </a:lvl5pPr>
      <a:lvl6pPr marL="3169681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6pPr>
      <a:lvl7pPr marL="3745987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7pPr>
      <a:lvl8pPr marL="4322294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8pPr>
      <a:lvl9pPr marL="4898599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630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52611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28917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0522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153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5783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34139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1044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-1" y="815074"/>
            <a:ext cx="11525250" cy="5668279"/>
          </a:xfrm>
          <a:prstGeom prst="rect">
            <a:avLst/>
          </a:prstGeom>
          <a:solidFill>
            <a:srgbClr val="002147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6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ox_small_cmyk_pos_rect.jpg">
            <a:extLst>
              <a:ext uri="{FF2B5EF4-FFF2-40B4-BE49-F238E27FC236}">
                <a16:creationId xmlns:a16="http://schemas.microsoft.com/office/drawing/2014/main" id="{F85E46A7-F3F1-493B-A6E2-2863EE62F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58" y="120653"/>
            <a:ext cx="1899157" cy="58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11A92-F34C-489C-83AD-4601F02C41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5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576306" rtl="0" eaLnBrk="1" latinLnBrk="0" hangingPunct="1">
        <a:spcBef>
          <a:spcPct val="0"/>
        </a:spcBef>
        <a:buNone/>
        <a:defRPr sz="5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230" indent="-432230" algn="l" defTabSz="576306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936497" indent="-360191" algn="l" defTabSz="576306" rtl="0" eaLnBrk="1" latinLnBrk="0" hangingPunct="1">
        <a:spcBef>
          <a:spcPct val="20000"/>
        </a:spcBef>
        <a:buFont typeface="Arial"/>
        <a:buChar char="–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440764" indent="-288153" algn="l" defTabSz="576306" rtl="0" eaLnBrk="1" latinLnBrk="0" hangingPunct="1">
        <a:spcBef>
          <a:spcPct val="20000"/>
        </a:spcBef>
        <a:buFont typeface="Arial"/>
        <a:buChar char="•"/>
        <a:defRPr sz="3068" kern="1200">
          <a:solidFill>
            <a:schemeClr val="tx1"/>
          </a:solidFill>
          <a:latin typeface="+mn-lt"/>
          <a:ea typeface="+mn-ea"/>
          <a:cs typeface="+mn-cs"/>
        </a:defRPr>
      </a:lvl3pPr>
      <a:lvl4pPr marL="2017070" indent="-288153" algn="l" defTabSz="576306" rtl="0" eaLnBrk="1" latinLnBrk="0" hangingPunct="1">
        <a:spcBef>
          <a:spcPct val="20000"/>
        </a:spcBef>
        <a:buFont typeface="Arial"/>
        <a:buChar char="–"/>
        <a:defRPr sz="2534" kern="1200">
          <a:solidFill>
            <a:schemeClr val="tx1"/>
          </a:solidFill>
          <a:latin typeface="+mn-lt"/>
          <a:ea typeface="+mn-ea"/>
          <a:cs typeface="+mn-cs"/>
        </a:defRPr>
      </a:lvl4pPr>
      <a:lvl5pPr marL="2593375" indent="-288153" algn="l" defTabSz="576306" rtl="0" eaLnBrk="1" latinLnBrk="0" hangingPunct="1">
        <a:spcBef>
          <a:spcPct val="20000"/>
        </a:spcBef>
        <a:buFont typeface="Arial"/>
        <a:buChar char="»"/>
        <a:defRPr sz="2534" kern="1200">
          <a:solidFill>
            <a:schemeClr val="tx1"/>
          </a:solidFill>
          <a:latin typeface="+mn-lt"/>
          <a:ea typeface="+mn-ea"/>
          <a:cs typeface="+mn-cs"/>
        </a:defRPr>
      </a:lvl5pPr>
      <a:lvl6pPr marL="3169681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6pPr>
      <a:lvl7pPr marL="3745987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7pPr>
      <a:lvl8pPr marL="4322294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8pPr>
      <a:lvl9pPr marL="4898599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630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52611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28917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0522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153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5783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34139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1044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4"/>
            <a:ext cx="11525250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6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ox_small_cmyk_pos_rect.jpg">
            <a:extLst>
              <a:ext uri="{FF2B5EF4-FFF2-40B4-BE49-F238E27FC236}">
                <a16:creationId xmlns:a16="http://schemas.microsoft.com/office/drawing/2014/main" id="{08929B16-FDF7-4AA6-A2A9-39A89E7BD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58" y="120653"/>
            <a:ext cx="1899157" cy="58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7434D9-F1AE-452C-942D-BBCD81D23E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5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576306" rtl="0" eaLnBrk="1" latinLnBrk="0" hangingPunct="1">
        <a:spcBef>
          <a:spcPct val="0"/>
        </a:spcBef>
        <a:buNone/>
        <a:defRPr sz="5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230" indent="-432230" algn="l" defTabSz="576306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936497" indent="-360191" algn="l" defTabSz="576306" rtl="0" eaLnBrk="1" latinLnBrk="0" hangingPunct="1">
        <a:spcBef>
          <a:spcPct val="20000"/>
        </a:spcBef>
        <a:buFont typeface="Arial"/>
        <a:buChar char="–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440764" indent="-288153" algn="l" defTabSz="576306" rtl="0" eaLnBrk="1" latinLnBrk="0" hangingPunct="1">
        <a:spcBef>
          <a:spcPct val="20000"/>
        </a:spcBef>
        <a:buFont typeface="Arial"/>
        <a:buChar char="•"/>
        <a:defRPr sz="3068" kern="1200">
          <a:solidFill>
            <a:schemeClr val="tx1"/>
          </a:solidFill>
          <a:latin typeface="+mn-lt"/>
          <a:ea typeface="+mn-ea"/>
          <a:cs typeface="+mn-cs"/>
        </a:defRPr>
      </a:lvl3pPr>
      <a:lvl4pPr marL="2017070" indent="-288153" algn="l" defTabSz="576306" rtl="0" eaLnBrk="1" latinLnBrk="0" hangingPunct="1">
        <a:spcBef>
          <a:spcPct val="20000"/>
        </a:spcBef>
        <a:buFont typeface="Arial"/>
        <a:buChar char="–"/>
        <a:defRPr sz="2534" kern="1200">
          <a:solidFill>
            <a:schemeClr val="tx1"/>
          </a:solidFill>
          <a:latin typeface="+mn-lt"/>
          <a:ea typeface="+mn-ea"/>
          <a:cs typeface="+mn-cs"/>
        </a:defRPr>
      </a:lvl4pPr>
      <a:lvl5pPr marL="2593375" indent="-288153" algn="l" defTabSz="576306" rtl="0" eaLnBrk="1" latinLnBrk="0" hangingPunct="1">
        <a:spcBef>
          <a:spcPct val="20000"/>
        </a:spcBef>
        <a:buFont typeface="Arial"/>
        <a:buChar char="»"/>
        <a:defRPr sz="2534" kern="1200">
          <a:solidFill>
            <a:schemeClr val="tx1"/>
          </a:solidFill>
          <a:latin typeface="+mn-lt"/>
          <a:ea typeface="+mn-ea"/>
          <a:cs typeface="+mn-cs"/>
        </a:defRPr>
      </a:lvl5pPr>
      <a:lvl6pPr marL="3169681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6pPr>
      <a:lvl7pPr marL="3745987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7pPr>
      <a:lvl8pPr marL="4322294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8pPr>
      <a:lvl9pPr marL="4898599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630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52611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28917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0522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153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5783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34139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1044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x_small_cmyk_pos_rect.jpg">
            <a:extLst>
              <a:ext uri="{FF2B5EF4-FFF2-40B4-BE49-F238E27FC236}">
                <a16:creationId xmlns:a16="http://schemas.microsoft.com/office/drawing/2014/main" id="{08929B16-FDF7-4AA6-A2A9-39A89E7BD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58" y="120653"/>
            <a:ext cx="1899157" cy="58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7434D9-F1AE-452C-942D-BBCD81D23E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5" y="120652"/>
            <a:ext cx="1798064" cy="584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241E2E-BF1D-4781-8F87-A4119B0801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815074"/>
            <a:ext cx="11525250" cy="5668279"/>
          </a:xfrm>
          <a:prstGeom prst="rect">
            <a:avLst/>
          </a:prstGeom>
          <a:solidFill>
            <a:srgbClr val="002147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6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2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576306" rtl="0" eaLnBrk="1" latinLnBrk="0" hangingPunct="1">
        <a:spcBef>
          <a:spcPct val="0"/>
        </a:spcBef>
        <a:buNone/>
        <a:defRPr sz="5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230" indent="-432230" algn="l" defTabSz="576306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936497" indent="-360191" algn="l" defTabSz="576306" rtl="0" eaLnBrk="1" latinLnBrk="0" hangingPunct="1">
        <a:spcBef>
          <a:spcPct val="20000"/>
        </a:spcBef>
        <a:buFont typeface="Arial"/>
        <a:buChar char="–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440764" indent="-288153" algn="l" defTabSz="576306" rtl="0" eaLnBrk="1" latinLnBrk="0" hangingPunct="1">
        <a:spcBef>
          <a:spcPct val="20000"/>
        </a:spcBef>
        <a:buFont typeface="Arial"/>
        <a:buChar char="•"/>
        <a:defRPr sz="3068" kern="1200">
          <a:solidFill>
            <a:schemeClr val="tx1"/>
          </a:solidFill>
          <a:latin typeface="+mn-lt"/>
          <a:ea typeface="+mn-ea"/>
          <a:cs typeface="+mn-cs"/>
        </a:defRPr>
      </a:lvl3pPr>
      <a:lvl4pPr marL="2017070" indent="-288153" algn="l" defTabSz="576306" rtl="0" eaLnBrk="1" latinLnBrk="0" hangingPunct="1">
        <a:spcBef>
          <a:spcPct val="20000"/>
        </a:spcBef>
        <a:buFont typeface="Arial"/>
        <a:buChar char="–"/>
        <a:defRPr sz="2534" kern="1200">
          <a:solidFill>
            <a:schemeClr val="tx1"/>
          </a:solidFill>
          <a:latin typeface="+mn-lt"/>
          <a:ea typeface="+mn-ea"/>
          <a:cs typeface="+mn-cs"/>
        </a:defRPr>
      </a:lvl4pPr>
      <a:lvl5pPr marL="2593375" indent="-288153" algn="l" defTabSz="576306" rtl="0" eaLnBrk="1" latinLnBrk="0" hangingPunct="1">
        <a:spcBef>
          <a:spcPct val="20000"/>
        </a:spcBef>
        <a:buFont typeface="Arial"/>
        <a:buChar char="»"/>
        <a:defRPr sz="2534" kern="1200">
          <a:solidFill>
            <a:schemeClr val="tx1"/>
          </a:solidFill>
          <a:latin typeface="+mn-lt"/>
          <a:ea typeface="+mn-ea"/>
          <a:cs typeface="+mn-cs"/>
        </a:defRPr>
      </a:lvl5pPr>
      <a:lvl6pPr marL="3169681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6pPr>
      <a:lvl7pPr marL="3745987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7pPr>
      <a:lvl8pPr marL="4322294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8pPr>
      <a:lvl9pPr marL="4898599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630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52611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28917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0522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153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5783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34139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1044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hctrials.ox.ac.uk/principle-trial/ambulatory-care-111-hubs-and-health-trust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787" y="1074994"/>
            <a:ext cx="7569099" cy="4960461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</a:t>
            </a:r>
          </a:p>
          <a:p>
            <a:r>
              <a:rPr lang="en-GB" sz="3600" dirty="0">
                <a:solidFill>
                  <a:schemeClr val="bg1"/>
                </a:solidFill>
              </a:rPr>
              <a:t>Platform Randomised trial of </a:t>
            </a:r>
            <a:r>
              <a:rPr lang="en-GB" sz="3600" dirty="0" err="1">
                <a:solidFill>
                  <a:schemeClr val="bg1"/>
                </a:solidFill>
              </a:rPr>
              <a:t>INterventions</a:t>
            </a:r>
            <a:r>
              <a:rPr lang="en-GB" sz="3600" dirty="0">
                <a:solidFill>
                  <a:schemeClr val="bg1"/>
                </a:solidFill>
              </a:rPr>
              <a:t> against COVID-19 In older </a:t>
            </a:r>
            <a:r>
              <a:rPr lang="en-GB" sz="3600" dirty="0" err="1">
                <a:solidFill>
                  <a:schemeClr val="bg1"/>
                </a:solidFill>
              </a:rPr>
              <a:t>peoPLE</a:t>
            </a:r>
            <a:endParaRPr 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n-GB" sz="2000" dirty="0">
                <a:solidFill>
                  <a:schemeClr val="bg1"/>
                </a:solidFill>
              </a:rPr>
              <a:t>Chief Investigator: Professor Chris Butler</a:t>
            </a:r>
          </a:p>
          <a:p>
            <a:pPr>
              <a:spcBef>
                <a:spcPts val="1800"/>
              </a:spcBef>
              <a:defRPr/>
            </a:pPr>
            <a:r>
              <a:rPr lang="en-GB" sz="2000" dirty="0">
                <a:solidFill>
                  <a:schemeClr val="bg1"/>
                </a:solidFill>
              </a:rPr>
              <a:t>Sponsor: University of Oxford </a:t>
            </a:r>
          </a:p>
          <a:p>
            <a:pPr>
              <a:spcBef>
                <a:spcPts val="1800"/>
              </a:spcBef>
              <a:defRPr/>
            </a:pPr>
            <a:r>
              <a:rPr lang="en-GB" sz="2000" dirty="0">
                <a:solidFill>
                  <a:schemeClr val="bg1"/>
                </a:solidFill>
              </a:rPr>
              <a:t>Funded by UKRI/NIHR </a:t>
            </a:r>
            <a:endParaRPr 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RINCIPLE-TRIAL_Colour_on-whi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506191" y="73977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331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754" y="1009272"/>
            <a:ext cx="982184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Aim: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To be the national Primary Care platform trial for UK COVID-19, assessing the effectiveness of trial treatments in reducing the need for hospital admission or death for patients with suspected COVID-19 infection aged ≥50 years with comorbidity, and aged ≥65 with or without comorbidity, and during time of prevalent COVID-19 infections in the context of current care delivery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50" y="4564091"/>
            <a:ext cx="3595100" cy="1919259"/>
          </a:xfrm>
          <a:prstGeom prst="rect">
            <a:avLst/>
          </a:prstGeom>
        </p:spPr>
      </p:pic>
      <p:pic>
        <p:nvPicPr>
          <p:cNvPr id="4" name="Picture 3" descr="PRINCIPLE-TRIAL_Colour_on-whi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680752" y="73977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61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754" y="1009272"/>
            <a:ext cx="104162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What is a Platform Trial?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A platform trial allows for multiple treatments to enter or exit the trial over the course of the study, providing researchers the ability to adapt to results that are observed throughout a study.</a:t>
            </a:r>
          </a:p>
          <a:p>
            <a:r>
              <a:rPr lang="en-US" sz="1800" dirty="0">
                <a:solidFill>
                  <a:schemeClr val="bg1"/>
                </a:solidFill>
              </a:rPr>
              <a:t>This flexibility allows teams to drop treatments for futility, to declare one or more treatments superior, or even to add new treatments for assessment during a trial – allowing clinicians to better meet the unique needs of patient populations within a study.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50" y="4564091"/>
            <a:ext cx="3595100" cy="1919259"/>
          </a:xfrm>
          <a:prstGeom prst="rect">
            <a:avLst/>
          </a:prstGeom>
        </p:spPr>
      </p:pic>
      <p:pic>
        <p:nvPicPr>
          <p:cNvPr id="4" name="Picture 3" descr="PRINCIPLE-TRIAL_Colour_on-whi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680752" y="73977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251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741" y="1046541"/>
            <a:ext cx="7661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We are looking at…</a:t>
            </a:r>
          </a:p>
        </p:txBody>
      </p:sp>
      <p:sp>
        <p:nvSpPr>
          <p:cNvPr id="5" name="Oval 4"/>
          <p:cNvSpPr/>
          <p:nvPr/>
        </p:nvSpPr>
        <p:spPr>
          <a:xfrm>
            <a:off x="997527" y="3009207"/>
            <a:ext cx="2593571" cy="25187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00830" y="3496788"/>
            <a:ext cx="216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1"/>
              </a:spcAft>
            </a:pPr>
            <a:r>
              <a:rPr lang="en-GB" sz="2400" dirty="0"/>
              <a:t>Existing drugs that may be active against COVID-19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48450" y="1624789"/>
            <a:ext cx="2618509" cy="24526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47462" y="2352502"/>
            <a:ext cx="178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Best usual primary care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93" y="4422370"/>
            <a:ext cx="3098731" cy="20609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68585" y="2352502"/>
            <a:ext cx="2402378" cy="24106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71505" y="2957682"/>
            <a:ext cx="1396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VS</a:t>
            </a:r>
          </a:p>
        </p:txBody>
      </p:sp>
      <p:pic>
        <p:nvPicPr>
          <p:cNvPr id="10" name="Picture 9" descr="PRINCIPLE-TRIAL_Colour_on-whi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771505" y="77836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80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124" y="1042540"/>
            <a:ext cx="4884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looking for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11981"/>
            <a:ext cx="11525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300" dirty="0">
                <a:solidFill>
                  <a:schemeClr val="bg1"/>
                </a:solidFill>
              </a:rPr>
              <a:t>We are looking for: </a:t>
            </a:r>
            <a:r>
              <a:rPr lang="en-US" sz="2300" dirty="0">
                <a:solidFill>
                  <a:schemeClr val="bg1"/>
                </a:solidFill>
              </a:rPr>
              <a:t>Patients aged ≥50-64 years with any of the following listed comorbidities:</a:t>
            </a:r>
          </a:p>
          <a:p>
            <a:pPr lvl="0"/>
            <a:endParaRPr lang="en-GB" sz="2400" dirty="0">
              <a:solidFill>
                <a:schemeClr val="bg1"/>
              </a:solidFill>
            </a:endParaRPr>
          </a:p>
          <a:p>
            <a:pPr lvl="0"/>
            <a:endParaRPr lang="en-GB" dirty="0"/>
          </a:p>
        </p:txBody>
      </p:sp>
      <p:sp>
        <p:nvSpPr>
          <p:cNvPr id="5" name="Hexagon 4"/>
          <p:cNvSpPr/>
          <p:nvPr/>
        </p:nvSpPr>
        <p:spPr>
          <a:xfrm>
            <a:off x="1658389" y="4223976"/>
            <a:ext cx="2094807" cy="1687484"/>
          </a:xfrm>
          <a:prstGeom prst="hex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/>
          <p:cNvSpPr/>
          <p:nvPr/>
        </p:nvSpPr>
        <p:spPr>
          <a:xfrm>
            <a:off x="2716184" y="2407310"/>
            <a:ext cx="2094807" cy="1687484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/>
          <p:cNvSpPr/>
          <p:nvPr/>
        </p:nvSpPr>
        <p:spPr>
          <a:xfrm>
            <a:off x="4014181" y="4237364"/>
            <a:ext cx="2094807" cy="1687484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/>
          <p:cNvSpPr/>
          <p:nvPr/>
        </p:nvSpPr>
        <p:spPr>
          <a:xfrm>
            <a:off x="5013960" y="2420698"/>
            <a:ext cx="2094807" cy="168748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/>
          <p:cNvSpPr/>
          <p:nvPr/>
        </p:nvSpPr>
        <p:spPr>
          <a:xfrm>
            <a:off x="7311043" y="2416862"/>
            <a:ext cx="2094807" cy="1687484"/>
          </a:xfrm>
          <a:prstGeom prst="hexagon">
            <a:avLst/>
          </a:prstGeom>
          <a:solidFill>
            <a:srgbClr val="EAEAEA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/>
          <p:cNvSpPr/>
          <p:nvPr/>
        </p:nvSpPr>
        <p:spPr>
          <a:xfrm>
            <a:off x="6369973" y="4237364"/>
            <a:ext cx="2094807" cy="1687484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922270" y="2536492"/>
            <a:ext cx="17207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Known weakened immune system due to a serious illness or medication (e.g. chemotherapy); 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6066" y="2425456"/>
            <a:ext cx="16105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Known heart disease </a:t>
            </a:r>
            <a:r>
              <a:rPr lang="en-GB" dirty="0">
                <a:solidFill>
                  <a:schemeClr val="bg1"/>
                </a:solidFill>
              </a:rPr>
              <a:t>and/ or hypertension</a:t>
            </a:r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38" y="3241981"/>
            <a:ext cx="692726" cy="9432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14212" y="2425456"/>
            <a:ext cx="133834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Known asthma or lung disease</a:t>
            </a:r>
          </a:p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8" y="3334246"/>
            <a:ext cx="1072662" cy="7100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95054" y="4439175"/>
            <a:ext cx="142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Known diabetes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392409" y="4464166"/>
            <a:ext cx="1338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Known mild hepatic impairment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714951" y="4439176"/>
            <a:ext cx="140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Known stroke or neurological problem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49483" y="6029039"/>
            <a:ext cx="93185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OR </a:t>
            </a:r>
            <a:r>
              <a:rPr lang="en-US" sz="2400" dirty="0">
                <a:solidFill>
                  <a:schemeClr val="bg1"/>
                </a:solidFill>
              </a:rPr>
              <a:t>Patients aged ≥65 with or without comorbidity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dirty="0"/>
              <a:t> </a:t>
            </a:r>
          </a:p>
        </p:txBody>
      </p:sp>
      <p:pic>
        <p:nvPicPr>
          <p:cNvPr id="20" name="Picture 19" descr="PRINCIPLE-TRIAL_Colour_on-whit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927717" y="47308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69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2722" y="1003203"/>
            <a:ext cx="2014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WITH </a:t>
            </a:r>
          </a:p>
          <a:p>
            <a:endParaRPr lang="en-GB" sz="4000" dirty="0">
              <a:solidFill>
                <a:schemeClr val="bg1"/>
              </a:solidFill>
            </a:endParaRPr>
          </a:p>
          <a:p>
            <a:pPr lvl="0"/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088" y="2208351"/>
            <a:ext cx="2002468" cy="7738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New Continuous Cough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79DA58-6CFD-4B51-A2EC-44BA8056BD77}"/>
              </a:ext>
            </a:extLst>
          </p:cNvPr>
          <p:cNvGrpSpPr/>
          <p:nvPr/>
        </p:nvGrpSpPr>
        <p:grpSpPr>
          <a:xfrm>
            <a:off x="2533668" y="2002991"/>
            <a:ext cx="1815353" cy="1131171"/>
            <a:chOff x="4420292" y="2650186"/>
            <a:chExt cx="1949335" cy="1354975"/>
          </a:xfrm>
        </p:grpSpPr>
        <p:sp>
          <p:nvSpPr>
            <p:cNvPr id="4" name="Cloud 3"/>
            <p:cNvSpPr/>
            <p:nvPr/>
          </p:nvSpPr>
          <p:spPr>
            <a:xfrm>
              <a:off x="4420292" y="2650186"/>
              <a:ext cx="1949335" cy="135497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3335" y="3005036"/>
              <a:ext cx="1223248" cy="467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>
                  <a:solidFill>
                    <a:schemeClr val="bg1"/>
                  </a:solidFill>
                </a:rPr>
                <a:t>And/Or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540813" y="2080550"/>
            <a:ext cx="2109369" cy="12814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 high temperature (hot to touch</a:t>
            </a:r>
            <a:r>
              <a:rPr lang="en-GB" sz="36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1941" y="3650081"/>
            <a:ext cx="4892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within 14 days of inclusion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			OR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8175"/>
            <a:ext cx="2385175" cy="2385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92" y="4513812"/>
            <a:ext cx="1969538" cy="1969538"/>
          </a:xfrm>
          <a:prstGeom prst="rect">
            <a:avLst/>
          </a:prstGeom>
        </p:spPr>
      </p:pic>
      <p:pic>
        <p:nvPicPr>
          <p:cNvPr id="10" name="Picture 9" descr="PRINCIPLE-TRIAL_Colour_on-whit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521777" y="64333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79E9A6-910E-499A-919C-9783AE02E581}"/>
              </a:ext>
            </a:extLst>
          </p:cNvPr>
          <p:cNvSpPr/>
          <p:nvPr/>
        </p:nvSpPr>
        <p:spPr>
          <a:xfrm>
            <a:off x="2677006" y="4991107"/>
            <a:ext cx="5956006" cy="1435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A positive COVID-19 test in the last 14 days with any symptoms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12694" y="2163597"/>
            <a:ext cx="2366683" cy="863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Change/loss of smell/taste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FED63E-CDD1-4640-A609-33B1FA5D3D92}"/>
              </a:ext>
            </a:extLst>
          </p:cNvPr>
          <p:cNvGrpSpPr/>
          <p:nvPr/>
        </p:nvGrpSpPr>
        <p:grpSpPr>
          <a:xfrm>
            <a:off x="6870482" y="2029672"/>
            <a:ext cx="1815353" cy="1131171"/>
            <a:chOff x="4420292" y="2650186"/>
            <a:chExt cx="1949335" cy="1354975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3A5970ED-3C54-46C0-A086-D75EB7B7357B}"/>
                </a:ext>
              </a:extLst>
            </p:cNvPr>
            <p:cNvSpPr/>
            <p:nvPr/>
          </p:nvSpPr>
          <p:spPr>
            <a:xfrm>
              <a:off x="4420292" y="2650186"/>
              <a:ext cx="1949335" cy="135497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A40488-1C8D-4284-B538-94F4E8F92892}"/>
                </a:ext>
              </a:extLst>
            </p:cNvPr>
            <p:cNvSpPr txBox="1"/>
            <p:nvPr/>
          </p:nvSpPr>
          <p:spPr>
            <a:xfrm>
              <a:off x="4783335" y="3005036"/>
              <a:ext cx="1223248" cy="467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>
                  <a:solidFill>
                    <a:schemeClr val="bg1"/>
                  </a:solidFill>
                </a:rPr>
                <a:t>And/Or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53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4026-4007-4E5B-A5C0-02B5460E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64" y="178975"/>
            <a:ext cx="2404042" cy="698112"/>
          </a:xfrm>
        </p:spPr>
        <p:txBody>
          <a:bodyPr>
            <a:normAutofit/>
          </a:bodyPr>
          <a:lstStyle/>
          <a:p>
            <a:r>
              <a:rPr lang="en-GB" sz="1512" dirty="0">
                <a:solidFill>
                  <a:schemeClr val="bg1"/>
                </a:solidFill>
              </a:rPr>
              <a:t>Principle Clinical Trials – Low burden model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E6B656-0912-48A4-AB97-EE46CE11B27B}"/>
              </a:ext>
            </a:extLst>
          </p:cNvPr>
          <p:cNvSpPr/>
          <p:nvPr/>
        </p:nvSpPr>
        <p:spPr>
          <a:xfrm>
            <a:off x="265898" y="2060699"/>
            <a:ext cx="2001618" cy="32864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4328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Script embedded in CRF outlines the following: </a:t>
            </a:r>
          </a:p>
          <a:p>
            <a:pPr marL="162062" indent="-162062" defTabSz="864328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Obtain verbal permission to  store patient details in shared database with Oxford  trial team for 7 days</a:t>
            </a:r>
          </a:p>
          <a:p>
            <a:pPr marL="162062" indent="-162062" defTabSz="864328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Patient receives email with website link to inform the patient about the trial and sign up. Trial team will call if no internet access</a:t>
            </a:r>
          </a:p>
          <a:p>
            <a:pPr marL="162062" indent="-162062" defTabSz="864328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If the patient does not wish to participate, no details will be retained after 7 days. </a:t>
            </a:r>
          </a:p>
          <a:p>
            <a:pPr marL="162062" indent="-162062" defTabSz="864328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Estimated additional call time 3-5 minutes.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546B1E-B568-4E98-B23C-9EB00AD4162F}"/>
              </a:ext>
            </a:extLst>
          </p:cNvPr>
          <p:cNvGrpSpPr/>
          <p:nvPr/>
        </p:nvGrpSpPr>
        <p:grpSpPr>
          <a:xfrm>
            <a:off x="3071223" y="2844204"/>
            <a:ext cx="381308" cy="2438456"/>
            <a:chOff x="2647792" y="2467973"/>
            <a:chExt cx="340313" cy="192118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FF0695D-24D2-4C00-A7FD-670CDA3C421D}"/>
                </a:ext>
              </a:extLst>
            </p:cNvPr>
            <p:cNvSpPr/>
            <p:nvPr/>
          </p:nvSpPr>
          <p:spPr>
            <a:xfrm>
              <a:off x="2647792" y="2467973"/>
              <a:ext cx="340313" cy="340313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solidFill>
                <a:srgbClr val="FFAB4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152382">
                <a:buClr>
                  <a:srgbClr val="000000"/>
                </a:buClr>
                <a:defRPr/>
              </a:pPr>
              <a:r>
                <a:rPr lang="en-GB" sz="1322" b="1" kern="0" dirty="0">
                  <a:solidFill>
                    <a:srgbClr val="FFFFFF"/>
                  </a:solidFill>
                  <a:latin typeface="Arial"/>
                  <a:sym typeface="Arial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76A07FB-2F1D-4DC8-BD31-BAACAFD9148C}"/>
                </a:ext>
              </a:extLst>
            </p:cNvPr>
            <p:cNvSpPr/>
            <p:nvPr/>
          </p:nvSpPr>
          <p:spPr>
            <a:xfrm>
              <a:off x="2647792" y="3084754"/>
              <a:ext cx="340313" cy="340313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solidFill>
                <a:srgbClr val="FFAB4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152382">
                <a:buClr>
                  <a:srgbClr val="000000"/>
                </a:buClr>
                <a:defRPr/>
              </a:pPr>
              <a:r>
                <a:rPr lang="en-GB" sz="1322" b="1" kern="0" dirty="0">
                  <a:solidFill>
                    <a:srgbClr val="FFFFFF"/>
                  </a:solidFill>
                  <a:latin typeface="Arial"/>
                  <a:sym typeface="Arial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40D21B1-E866-4D43-8DC6-CFBFCF514A3D}"/>
                </a:ext>
              </a:extLst>
            </p:cNvPr>
            <p:cNvSpPr/>
            <p:nvPr/>
          </p:nvSpPr>
          <p:spPr>
            <a:xfrm>
              <a:off x="2647792" y="4056903"/>
              <a:ext cx="340313" cy="332253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solidFill>
                <a:srgbClr val="FFAB4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152382">
                <a:buClr>
                  <a:srgbClr val="000000"/>
                </a:buClr>
                <a:defRPr/>
              </a:pPr>
              <a:r>
                <a:rPr lang="en-GB" sz="1322" b="1" kern="0" dirty="0">
                  <a:solidFill>
                    <a:srgbClr val="FFFFFF"/>
                  </a:solidFill>
                  <a:latin typeface="Arial"/>
                  <a:sym typeface="Arial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2D172E-28DC-49AD-B78F-F4961DC5C96B}"/>
              </a:ext>
            </a:extLst>
          </p:cNvPr>
          <p:cNvGrpSpPr/>
          <p:nvPr/>
        </p:nvGrpSpPr>
        <p:grpSpPr>
          <a:xfrm>
            <a:off x="3604491" y="2744423"/>
            <a:ext cx="2860139" cy="2760491"/>
            <a:chOff x="3123727" y="2389359"/>
            <a:chExt cx="2552641" cy="217490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2F47E6F-5352-49EE-A14B-A27FF8573754}"/>
                </a:ext>
              </a:extLst>
            </p:cNvPr>
            <p:cNvSpPr/>
            <p:nvPr/>
          </p:nvSpPr>
          <p:spPr>
            <a:xfrm>
              <a:off x="3126692" y="2389359"/>
              <a:ext cx="2549676" cy="497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28">
                <a:defRPr/>
              </a:pPr>
              <a:r>
                <a:rPr lang="en-GB" sz="1040" dirty="0">
                  <a:solidFill>
                    <a:prstClr val="white"/>
                  </a:solidFill>
                  <a:latin typeface="Calibri" panose="020F0502020204030204"/>
                </a:rPr>
                <a:t>After clinical assessment, Clinical Team Member  identifies that patient may be eligible. Disposition (&gt;P3 only).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87F84B-EDCD-4336-A44A-2FCEEC25B815}"/>
                </a:ext>
              </a:extLst>
            </p:cNvPr>
            <p:cNvSpPr/>
            <p:nvPr/>
          </p:nvSpPr>
          <p:spPr>
            <a:xfrm>
              <a:off x="3123727" y="2943895"/>
              <a:ext cx="2552640" cy="9895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28">
                <a:defRPr/>
              </a:pPr>
              <a:r>
                <a:rPr lang="en-GB" sz="1040" dirty="0">
                  <a:solidFill>
                    <a:prstClr val="white"/>
                  </a:solidFill>
                  <a:latin typeface="Calibri" panose="020F0502020204030204"/>
                </a:rPr>
                <a:t>Clinical Team Member uses script embedded in CRF to  obtain consent for contact details to be forwarded to Oxford University  patient GP to be contacted for eligibility assessment.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18D669-DAF4-476D-9314-25481ED7F3BD}"/>
                </a:ext>
              </a:extLst>
            </p:cNvPr>
            <p:cNvSpPr/>
            <p:nvPr/>
          </p:nvSpPr>
          <p:spPr>
            <a:xfrm>
              <a:off x="3126306" y="4056903"/>
              <a:ext cx="2550061" cy="507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28">
                <a:defRPr/>
              </a:pPr>
              <a:r>
                <a:rPr lang="en-GB" sz="1040" dirty="0">
                  <a:solidFill>
                    <a:prstClr val="white"/>
                  </a:solidFill>
                  <a:latin typeface="Calibri" panose="020F0502020204030204"/>
                </a:rPr>
                <a:t>Clinical Team Member completes screening questionnaire and ends call with patient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3229B4-E85A-4EE3-B4BB-11C6BEC8DD73}"/>
              </a:ext>
            </a:extLst>
          </p:cNvPr>
          <p:cNvGrpSpPr/>
          <p:nvPr/>
        </p:nvGrpSpPr>
        <p:grpSpPr>
          <a:xfrm>
            <a:off x="3671799" y="282517"/>
            <a:ext cx="2775735" cy="2336113"/>
            <a:chOff x="4606243" y="199042"/>
            <a:chExt cx="2222822" cy="20184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FD0CBA-C625-4E81-AE7B-645B14039A91}"/>
                </a:ext>
              </a:extLst>
            </p:cNvPr>
            <p:cNvSpPr/>
            <p:nvPr/>
          </p:nvSpPr>
          <p:spPr>
            <a:xfrm>
              <a:off x="4606243" y="1691463"/>
              <a:ext cx="2222822" cy="526047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28">
                <a:defRPr/>
              </a:pPr>
              <a:r>
                <a:rPr lang="en-GB" sz="1607" dirty="0">
                  <a:solidFill>
                    <a:prstClr val="white"/>
                  </a:solidFill>
                  <a:latin typeface="Calibri" panose="020F0502020204030204"/>
                </a:rPr>
                <a:t>Clinical Call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6918E9F-1BBD-4914-AA1B-4F3187F60989}"/>
                </a:ext>
              </a:extLst>
            </p:cNvPr>
            <p:cNvCxnSpPr>
              <a:cxnSpLocks/>
              <a:stCxn id="12" idx="2"/>
              <a:endCxn id="5" idx="0"/>
            </p:cNvCxnSpPr>
            <p:nvPr/>
          </p:nvCxnSpPr>
          <p:spPr>
            <a:xfrm>
              <a:off x="5648889" y="1274252"/>
              <a:ext cx="0" cy="5255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78CF95-9BB7-4766-A1E5-3552FAC2C87D}"/>
                </a:ext>
              </a:extLst>
            </p:cNvPr>
            <p:cNvSpPr/>
            <p:nvPr/>
          </p:nvSpPr>
          <p:spPr>
            <a:xfrm>
              <a:off x="4928561" y="628747"/>
              <a:ext cx="1440656" cy="6455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28">
                <a:defRPr/>
              </a:pPr>
              <a:r>
                <a:rPr lang="en-GB" sz="1040" dirty="0">
                  <a:solidFill>
                    <a:prstClr val="white"/>
                  </a:solidFill>
                  <a:latin typeface="Calibri" panose="020F0502020204030204"/>
                </a:rPr>
                <a:t>COVID Category 2 patients ‘Symptomatic patients, further assessment required’.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998FBA-C7F1-4CE6-B05C-D84CB82FDA2D}"/>
                </a:ext>
              </a:extLst>
            </p:cNvPr>
            <p:cNvSpPr/>
            <p:nvPr/>
          </p:nvSpPr>
          <p:spPr>
            <a:xfrm>
              <a:off x="4928561" y="199042"/>
              <a:ext cx="1440657" cy="41284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28">
                <a:defRPr/>
              </a:pPr>
              <a:r>
                <a:rPr lang="en-GB" sz="1040" dirty="0">
                  <a:solidFill>
                    <a:prstClr val="white"/>
                  </a:solidFill>
                  <a:latin typeface="Calibri" panose="020F0502020204030204"/>
                </a:rPr>
                <a:t>Local Ambulatory Care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28A5270-AB4A-4A15-BB14-6ECE8BCAAD99}"/>
              </a:ext>
            </a:extLst>
          </p:cNvPr>
          <p:cNvSpPr/>
          <p:nvPr/>
        </p:nvSpPr>
        <p:spPr>
          <a:xfrm>
            <a:off x="7922547" y="3205699"/>
            <a:ext cx="2600643" cy="4975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28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Patient  receives email/phone call, goes through link on website, reads consent form, signs up for trial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C05375-F6F2-428B-BC5A-0D7301A5F702}"/>
              </a:ext>
            </a:extLst>
          </p:cNvPr>
          <p:cNvSpPr/>
          <p:nvPr/>
        </p:nvSpPr>
        <p:spPr>
          <a:xfrm>
            <a:off x="7922547" y="4157154"/>
            <a:ext cx="2600643" cy="11255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28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Central research team write to patients GP following patient consent to inform them of patient participation on trial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257E32-A336-477B-9508-3045BD667A2E}"/>
              </a:ext>
            </a:extLst>
          </p:cNvPr>
          <p:cNvSpPr/>
          <p:nvPr/>
        </p:nvSpPr>
        <p:spPr>
          <a:xfrm>
            <a:off x="7934321" y="2250926"/>
            <a:ext cx="2588869" cy="4975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28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Eligibility checked with patients GP, by CTU staff.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BAD38B-4C50-4D76-9A4D-1B0807194058}"/>
              </a:ext>
            </a:extLst>
          </p:cNvPr>
          <p:cNvCxnSpPr>
            <a:cxnSpLocks/>
            <a:stCxn id="41" idx="2"/>
            <a:endCxn id="51" idx="0"/>
          </p:cNvCxnSpPr>
          <p:nvPr/>
        </p:nvCxnSpPr>
        <p:spPr>
          <a:xfrm flipH="1">
            <a:off x="9222869" y="2748436"/>
            <a:ext cx="5887" cy="457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819850-CD06-4074-8D1D-BB43413CE50B}"/>
              </a:ext>
            </a:extLst>
          </p:cNvPr>
          <p:cNvCxnSpPr>
            <a:cxnSpLocks/>
          </p:cNvCxnSpPr>
          <p:nvPr/>
        </p:nvCxnSpPr>
        <p:spPr>
          <a:xfrm>
            <a:off x="9228755" y="3703209"/>
            <a:ext cx="0" cy="417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BA55F10F-8F38-4C7E-8A4A-986D95464E58}"/>
              </a:ext>
            </a:extLst>
          </p:cNvPr>
          <p:cNvSpPr/>
          <p:nvPr/>
        </p:nvSpPr>
        <p:spPr>
          <a:xfrm>
            <a:off x="10639946" y="2288818"/>
            <a:ext cx="424126" cy="395152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382">
              <a:buClr>
                <a:srgbClr val="000000"/>
              </a:buClr>
              <a:defRPr/>
            </a:pPr>
            <a:r>
              <a:rPr lang="en-GB" sz="1322" b="1" kern="0" dirty="0">
                <a:solidFill>
                  <a:srgbClr val="FFFFFF"/>
                </a:solidFill>
                <a:latin typeface="Arial"/>
                <a:sym typeface="Arial"/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86A3BA0-234C-4C7D-BCC5-1B521C28FDC7}"/>
              </a:ext>
            </a:extLst>
          </p:cNvPr>
          <p:cNvSpPr/>
          <p:nvPr/>
        </p:nvSpPr>
        <p:spPr>
          <a:xfrm>
            <a:off x="10639946" y="3276145"/>
            <a:ext cx="424126" cy="41538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382">
              <a:buClr>
                <a:srgbClr val="000000"/>
              </a:buClr>
              <a:defRPr/>
            </a:pPr>
            <a:r>
              <a:rPr lang="en-GB" sz="1322" b="1" kern="0" dirty="0">
                <a:solidFill>
                  <a:srgbClr val="FFFFFF"/>
                </a:solidFill>
                <a:latin typeface="Arial"/>
                <a:sym typeface="Arial"/>
              </a:rPr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2649D48-FB5B-46E6-A211-2379DB95FFBC}"/>
              </a:ext>
            </a:extLst>
          </p:cNvPr>
          <p:cNvSpPr/>
          <p:nvPr/>
        </p:nvSpPr>
        <p:spPr>
          <a:xfrm>
            <a:off x="10680205" y="4538483"/>
            <a:ext cx="343608" cy="370299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382">
              <a:buClr>
                <a:srgbClr val="000000"/>
              </a:buClr>
              <a:defRPr/>
            </a:pPr>
            <a:r>
              <a:rPr lang="en-GB" sz="1322" b="1" kern="0" dirty="0">
                <a:solidFill>
                  <a:srgbClr val="FFFFFF"/>
                </a:solidFill>
                <a:latin typeface="Arial"/>
                <a:sym typeface="Arial"/>
              </a:rPr>
              <a:t>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2E0A58-6FDF-4122-96D4-16C3862D8F98}"/>
              </a:ext>
            </a:extLst>
          </p:cNvPr>
          <p:cNvCxnSpPr/>
          <p:nvPr/>
        </p:nvCxnSpPr>
        <p:spPr>
          <a:xfrm>
            <a:off x="7056582" y="178975"/>
            <a:ext cx="0" cy="621258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5A4041-4FA7-4415-B335-EF90EAA44490}"/>
              </a:ext>
            </a:extLst>
          </p:cNvPr>
          <p:cNvSpPr txBox="1"/>
          <p:nvPr/>
        </p:nvSpPr>
        <p:spPr>
          <a:xfrm>
            <a:off x="7891168" y="647758"/>
            <a:ext cx="24890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Central Trial Team Completes these steps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5D5F968-2606-4AA4-A1DA-BB5CDDFBDF4A}"/>
              </a:ext>
            </a:extLst>
          </p:cNvPr>
          <p:cNvCxnSpPr>
            <a:stCxn id="37" idx="3"/>
            <a:endCxn id="41" idx="1"/>
          </p:cNvCxnSpPr>
          <p:nvPr/>
        </p:nvCxnSpPr>
        <p:spPr>
          <a:xfrm flipV="1">
            <a:off x="6464629" y="2499681"/>
            <a:ext cx="1469692" cy="268325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221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754" y="1009272"/>
            <a:ext cx="1041620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What will my service be doing on the study?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You will be screening potentially eligible patients to take part in the study. This information will be collected on our unique database: SENTRY. A training video on how to use SENTRY is available at: </a:t>
            </a:r>
            <a:r>
              <a:rPr lang="en-US" sz="1800" dirty="0">
                <a:solidFill>
                  <a:schemeClr val="bg1"/>
                </a:solidFill>
                <a:hlinkClick r:id="rId2"/>
              </a:rPr>
              <a:t>https://www.phctrials.ox.ac.uk/principle-trial/ambulatory-care-111-hubs-and-health-trusts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A script on what you need to say is provided within SENTRY. During your call with the patient you will be collecting information including: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The patients name and contact details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What GP practice they belong to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If they consent for their information to be seen by University of Oxford researchers.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Some basic information about the patient’s medical history (this is all self reported by the patient).</a:t>
            </a: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A guide on full eligibility is available.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PRINCIPLE-TRIAL_Colour_on-whi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680752" y="73977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885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494" y="1404109"/>
            <a:ext cx="91855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any questions about the study, please speak to your Principle Investigator in the first instance. The trial team can be contacted via email at </a:t>
            </a: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principle@phc.ox.ac.uk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PRINCIPLE-TRIAL_Colour_on-whi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799387" y="115541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0529873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718</Words>
  <Application>Microsoft Office PowerPoint</Application>
  <PresentationFormat>Custom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Opening slide</vt:lpstr>
      <vt:lpstr>Opening slide alternative</vt:lpstr>
      <vt:lpstr>Text slide</vt:lpstr>
      <vt:lpstr>1_Text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 Clinical Trials – Low burden model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Charlie Vicary</cp:lastModifiedBy>
  <cp:revision>198</cp:revision>
  <dcterms:created xsi:type="dcterms:W3CDTF">2014-03-20T14:30:16Z</dcterms:created>
  <dcterms:modified xsi:type="dcterms:W3CDTF">2020-07-15T16:37:15Z</dcterms:modified>
</cp:coreProperties>
</file>