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0" r:id="rId3"/>
    <p:sldMasterId id="2147483664" r:id="rId4"/>
  </p:sldMasterIdLst>
  <p:notesMasterIdLst>
    <p:notesMasterId r:id="rId22"/>
  </p:notesMasterIdLst>
  <p:sldIdLst>
    <p:sldId id="256" r:id="rId5"/>
    <p:sldId id="301" r:id="rId6"/>
    <p:sldId id="307" r:id="rId7"/>
    <p:sldId id="308" r:id="rId8"/>
    <p:sldId id="257" r:id="rId9"/>
    <p:sldId id="258" r:id="rId10"/>
    <p:sldId id="259" r:id="rId11"/>
    <p:sldId id="302" r:id="rId12"/>
    <p:sldId id="263" r:id="rId13"/>
    <p:sldId id="293" r:id="rId14"/>
    <p:sldId id="296" r:id="rId15"/>
    <p:sldId id="303" r:id="rId16"/>
    <p:sldId id="306" r:id="rId17"/>
    <p:sldId id="299" r:id="rId18"/>
    <p:sldId id="292" r:id="rId19"/>
    <p:sldId id="295" r:id="rId20"/>
    <p:sldId id="281" r:id="rId21"/>
  </p:sldIdLst>
  <p:sldSz cx="11525250"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userDrawn="1">
          <p15:clr>
            <a:srgbClr val="A4A3A4"/>
          </p15:clr>
        </p15:guide>
        <p15:guide id="2" pos="363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AEAEA"/>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12" autoAdjust="0"/>
  </p:normalViewPr>
  <p:slideViewPr>
    <p:cSldViewPr snapToGrid="0" snapToObjects="1">
      <p:cViewPr varScale="1">
        <p:scale>
          <a:sx n="71" d="100"/>
          <a:sy n="71" d="100"/>
        </p:scale>
        <p:origin x="822" y="54"/>
      </p:cViewPr>
      <p:guideLst>
        <p:guide orient="horz" pos="2042"/>
        <p:guide pos="3631"/>
      </p:guideLst>
    </p:cSldViewPr>
  </p:slideViewPr>
  <p:notesTextViewPr>
    <p:cViewPr>
      <p:scale>
        <a:sx n="100" d="100"/>
        <a:sy n="100" d="100"/>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22096-0F87-4D11-BA9A-18382657269E}" type="doc">
      <dgm:prSet loTypeId="urn:microsoft.com/office/officeart/2005/8/layout/hProcess9" loCatId="process" qsTypeId="urn:microsoft.com/office/officeart/2005/8/quickstyle/simple1" qsCatId="simple" csTypeId="urn:microsoft.com/office/officeart/2005/8/colors/colorful1" csCatId="colorful" phldr="1"/>
      <dgm:spPr/>
    </dgm:pt>
    <dgm:pt modelId="{735CF333-836B-43DB-BA56-DB845B726103}">
      <dgm:prSet phldrT="[Text]"/>
      <dgm:spPr/>
      <dgm:t>
        <a:bodyPr/>
        <a:lstStyle/>
        <a:p>
          <a:r>
            <a:rPr lang="en-GB" dirty="0" smtClean="0"/>
            <a:t>Most patients will be able to consent and register onto the trial </a:t>
          </a:r>
          <a:r>
            <a:rPr lang="en-GB" b="1" dirty="0" smtClean="0"/>
            <a:t>remotely</a:t>
          </a:r>
          <a:r>
            <a:rPr lang="en-GB" dirty="0" smtClean="0"/>
            <a:t> using an online system. The PRINCIPLE Study team will help patients do this </a:t>
          </a:r>
          <a:r>
            <a:rPr lang="en-GB" b="1" dirty="0" smtClean="0"/>
            <a:t>over the phone </a:t>
          </a:r>
          <a:r>
            <a:rPr lang="en-GB" dirty="0" smtClean="0"/>
            <a:t>where </a:t>
          </a:r>
          <a:r>
            <a:rPr lang="en-GB" dirty="0" smtClean="0"/>
            <a:t>needed.</a:t>
          </a:r>
          <a:endParaRPr lang="en-US" dirty="0"/>
        </a:p>
      </dgm:t>
    </dgm:pt>
    <dgm:pt modelId="{D15F9CF7-48B1-47B4-B9E5-450F79008C91}" type="parTrans" cxnId="{A88EC63A-4505-4790-9FA2-850C578A6E69}">
      <dgm:prSet/>
      <dgm:spPr/>
      <dgm:t>
        <a:bodyPr/>
        <a:lstStyle/>
        <a:p>
          <a:endParaRPr lang="en-US"/>
        </a:p>
      </dgm:t>
    </dgm:pt>
    <dgm:pt modelId="{8B689CE1-4B5A-4A68-9C95-37C7DCF774B1}" type="sibTrans" cxnId="{A88EC63A-4505-4790-9FA2-850C578A6E69}">
      <dgm:prSet/>
      <dgm:spPr/>
      <dgm:t>
        <a:bodyPr/>
        <a:lstStyle/>
        <a:p>
          <a:endParaRPr lang="en-US"/>
        </a:p>
      </dgm:t>
    </dgm:pt>
    <dgm:pt modelId="{9E018FB9-500C-4826-A277-C273C3DB9DCE}">
      <dgm:prSet phldrT="[Text]"/>
      <dgm:spPr/>
      <dgm:t>
        <a:bodyPr/>
        <a:lstStyle/>
        <a:p>
          <a:r>
            <a:rPr lang="en-GB" dirty="0" smtClean="0"/>
            <a:t>Clinically qualified GPs and research nurses within the trial team will confirm whether the patient is eligible to take part in the study. </a:t>
          </a:r>
          <a:endParaRPr lang="en-US" dirty="0"/>
        </a:p>
      </dgm:t>
    </dgm:pt>
    <dgm:pt modelId="{26BF7421-4E9A-48FE-A1BE-7F24FF43F7A0}" type="parTrans" cxnId="{60FD0159-157B-4A3E-9762-A4B29518577C}">
      <dgm:prSet/>
      <dgm:spPr/>
      <dgm:t>
        <a:bodyPr/>
        <a:lstStyle/>
        <a:p>
          <a:endParaRPr lang="en-US"/>
        </a:p>
      </dgm:t>
    </dgm:pt>
    <dgm:pt modelId="{205958DE-FFEF-456B-B21B-CDFAD254029B}" type="sibTrans" cxnId="{60FD0159-157B-4A3E-9762-A4B29518577C}">
      <dgm:prSet/>
      <dgm:spPr/>
      <dgm:t>
        <a:bodyPr/>
        <a:lstStyle/>
        <a:p>
          <a:endParaRPr lang="en-US"/>
        </a:p>
      </dgm:t>
    </dgm:pt>
    <dgm:pt modelId="{93EA7A12-B145-49F6-97B3-CE4DF9F42EA9}" type="pres">
      <dgm:prSet presAssocID="{8F322096-0F87-4D11-BA9A-18382657269E}" presName="CompostProcess" presStyleCnt="0">
        <dgm:presLayoutVars>
          <dgm:dir/>
          <dgm:resizeHandles val="exact"/>
        </dgm:presLayoutVars>
      </dgm:prSet>
      <dgm:spPr/>
    </dgm:pt>
    <dgm:pt modelId="{D42345CA-C610-47A0-A273-8DD0A9C826F8}" type="pres">
      <dgm:prSet presAssocID="{8F322096-0F87-4D11-BA9A-18382657269E}" presName="arrow" presStyleLbl="bgShp" presStyleIdx="0" presStyleCnt="1" custLinFactNeighborX="-1909" custLinFactNeighborY="9250"/>
      <dgm:spPr/>
    </dgm:pt>
    <dgm:pt modelId="{A55C6028-0399-41B3-8857-F30FCED75C44}" type="pres">
      <dgm:prSet presAssocID="{8F322096-0F87-4D11-BA9A-18382657269E}" presName="linearProcess" presStyleCnt="0"/>
      <dgm:spPr/>
    </dgm:pt>
    <dgm:pt modelId="{4FBBE622-6D07-4B75-AF44-11663EF5EA75}" type="pres">
      <dgm:prSet presAssocID="{735CF333-836B-43DB-BA56-DB845B726103}" presName="textNode" presStyleLbl="node1" presStyleIdx="0" presStyleCnt="2">
        <dgm:presLayoutVars>
          <dgm:bulletEnabled val="1"/>
        </dgm:presLayoutVars>
      </dgm:prSet>
      <dgm:spPr/>
      <dgm:t>
        <a:bodyPr/>
        <a:lstStyle/>
        <a:p>
          <a:endParaRPr lang="en-US"/>
        </a:p>
      </dgm:t>
    </dgm:pt>
    <dgm:pt modelId="{6813E1DA-8855-434A-B125-A79E2CCB1E6D}" type="pres">
      <dgm:prSet presAssocID="{8B689CE1-4B5A-4A68-9C95-37C7DCF774B1}" presName="sibTrans" presStyleCnt="0"/>
      <dgm:spPr/>
    </dgm:pt>
    <dgm:pt modelId="{CDF4D3F7-5156-4CC1-979C-B786B259077C}" type="pres">
      <dgm:prSet presAssocID="{9E018FB9-500C-4826-A277-C273C3DB9DCE}" presName="textNode" presStyleLbl="node1" presStyleIdx="1" presStyleCnt="2" custScaleX="126229">
        <dgm:presLayoutVars>
          <dgm:bulletEnabled val="1"/>
        </dgm:presLayoutVars>
      </dgm:prSet>
      <dgm:spPr/>
      <dgm:t>
        <a:bodyPr/>
        <a:lstStyle/>
        <a:p>
          <a:endParaRPr lang="en-US"/>
        </a:p>
      </dgm:t>
    </dgm:pt>
  </dgm:ptLst>
  <dgm:cxnLst>
    <dgm:cxn modelId="{A88EC63A-4505-4790-9FA2-850C578A6E69}" srcId="{8F322096-0F87-4D11-BA9A-18382657269E}" destId="{735CF333-836B-43DB-BA56-DB845B726103}" srcOrd="0" destOrd="0" parTransId="{D15F9CF7-48B1-47B4-B9E5-450F79008C91}" sibTransId="{8B689CE1-4B5A-4A68-9C95-37C7DCF774B1}"/>
    <dgm:cxn modelId="{60FD0159-157B-4A3E-9762-A4B29518577C}" srcId="{8F322096-0F87-4D11-BA9A-18382657269E}" destId="{9E018FB9-500C-4826-A277-C273C3DB9DCE}" srcOrd="1" destOrd="0" parTransId="{26BF7421-4E9A-48FE-A1BE-7F24FF43F7A0}" sibTransId="{205958DE-FFEF-456B-B21B-CDFAD254029B}"/>
    <dgm:cxn modelId="{8D63081E-805F-4D22-831B-C5305CD2B165}" type="presOf" srcId="{9E018FB9-500C-4826-A277-C273C3DB9DCE}" destId="{CDF4D3F7-5156-4CC1-979C-B786B259077C}" srcOrd="0" destOrd="0" presId="urn:microsoft.com/office/officeart/2005/8/layout/hProcess9"/>
    <dgm:cxn modelId="{34A2D013-DC69-402A-B221-F980B0A9A557}" type="presOf" srcId="{735CF333-836B-43DB-BA56-DB845B726103}" destId="{4FBBE622-6D07-4B75-AF44-11663EF5EA75}" srcOrd="0" destOrd="0" presId="urn:microsoft.com/office/officeart/2005/8/layout/hProcess9"/>
    <dgm:cxn modelId="{49677CC3-5AB4-4E77-9BD9-0F74F29B2BD4}" type="presOf" srcId="{8F322096-0F87-4D11-BA9A-18382657269E}" destId="{93EA7A12-B145-49F6-97B3-CE4DF9F42EA9}" srcOrd="0" destOrd="0" presId="urn:microsoft.com/office/officeart/2005/8/layout/hProcess9"/>
    <dgm:cxn modelId="{DBCF1F3E-9DEC-4E6F-B81C-BEF6E5841576}" type="presParOf" srcId="{93EA7A12-B145-49F6-97B3-CE4DF9F42EA9}" destId="{D42345CA-C610-47A0-A273-8DD0A9C826F8}" srcOrd="0" destOrd="0" presId="urn:microsoft.com/office/officeart/2005/8/layout/hProcess9"/>
    <dgm:cxn modelId="{920E6C7D-EBCB-4BA4-995D-B50FFA43CD69}" type="presParOf" srcId="{93EA7A12-B145-49F6-97B3-CE4DF9F42EA9}" destId="{A55C6028-0399-41B3-8857-F30FCED75C44}" srcOrd="1" destOrd="0" presId="urn:microsoft.com/office/officeart/2005/8/layout/hProcess9"/>
    <dgm:cxn modelId="{3DB64E1F-31E2-4015-BD30-87588F83A3EF}" type="presParOf" srcId="{A55C6028-0399-41B3-8857-F30FCED75C44}" destId="{4FBBE622-6D07-4B75-AF44-11663EF5EA75}" srcOrd="0" destOrd="0" presId="urn:microsoft.com/office/officeart/2005/8/layout/hProcess9"/>
    <dgm:cxn modelId="{9E0D8EBA-AEF8-4316-88F2-1EEE2DFC0651}" type="presParOf" srcId="{A55C6028-0399-41B3-8857-F30FCED75C44}" destId="{6813E1DA-8855-434A-B125-A79E2CCB1E6D}" srcOrd="1" destOrd="0" presId="urn:microsoft.com/office/officeart/2005/8/layout/hProcess9"/>
    <dgm:cxn modelId="{14DED848-0328-4561-8BF1-62F6EBEB876A}" type="presParOf" srcId="{A55C6028-0399-41B3-8857-F30FCED75C44}" destId="{CDF4D3F7-5156-4CC1-979C-B786B259077C}"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2345CA-C610-47A0-A273-8DD0A9C826F8}">
      <dsp:nvSpPr>
        <dsp:cNvPr id="0" name=""/>
        <dsp:cNvSpPr/>
      </dsp:nvSpPr>
      <dsp:spPr>
        <a:xfrm>
          <a:off x="638587" y="0"/>
          <a:ext cx="9235439" cy="512233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BBE622-6D07-4B75-AF44-11663EF5EA75}">
      <dsp:nvSpPr>
        <dsp:cNvPr id="0" name=""/>
        <dsp:cNvSpPr/>
      </dsp:nvSpPr>
      <dsp:spPr>
        <a:xfrm>
          <a:off x="15108" y="1536699"/>
          <a:ext cx="4685627" cy="20489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Most patients will be able to consent and register onto the trial </a:t>
          </a:r>
          <a:r>
            <a:rPr lang="en-GB" sz="2100" b="1" kern="1200" dirty="0" smtClean="0"/>
            <a:t>remotely</a:t>
          </a:r>
          <a:r>
            <a:rPr lang="en-GB" sz="2100" kern="1200" dirty="0" smtClean="0"/>
            <a:t> using an online system. The PRINCIPLE Study team will help patients do this </a:t>
          </a:r>
          <a:r>
            <a:rPr lang="en-GB" sz="2100" b="1" kern="1200" dirty="0" smtClean="0"/>
            <a:t>over the phone </a:t>
          </a:r>
          <a:r>
            <a:rPr lang="en-GB" sz="2100" kern="1200" dirty="0" smtClean="0"/>
            <a:t>where </a:t>
          </a:r>
          <a:r>
            <a:rPr lang="en-GB" sz="2100" kern="1200" dirty="0" smtClean="0"/>
            <a:t>needed.</a:t>
          </a:r>
          <a:endParaRPr lang="en-US" sz="2100" kern="1200" dirty="0"/>
        </a:p>
      </dsp:txBody>
      <dsp:txXfrm>
        <a:off x="115129" y="1636720"/>
        <a:ext cx="4485585" cy="1848891"/>
      </dsp:txXfrm>
    </dsp:sp>
    <dsp:sp modelId="{CDF4D3F7-5156-4CC1-979C-B786B259077C}">
      <dsp:nvSpPr>
        <dsp:cNvPr id="0" name=""/>
        <dsp:cNvSpPr/>
      </dsp:nvSpPr>
      <dsp:spPr>
        <a:xfrm>
          <a:off x="4935494" y="1536699"/>
          <a:ext cx="5914620" cy="20489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Clinically qualified GPs and research nurses within the trial team will confirm whether the patient is eligible to take part in the study. </a:t>
          </a:r>
          <a:endParaRPr lang="en-US" sz="2100" kern="1200" dirty="0"/>
        </a:p>
      </dsp:txBody>
      <dsp:txXfrm>
        <a:off x="5035515" y="1636720"/>
        <a:ext cx="5714578" cy="184889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0402B-2196-4C6E-9A3C-8841FEE39740}" type="datetimeFigureOut">
              <a:rPr lang="en-GB" smtClean="0"/>
              <a:t>29/06/2020</a:t>
            </a:fld>
            <a:endParaRPr lang="en-GB"/>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9FF4C-48FC-4863-BBC4-308206D6F2E9}" type="slidenum">
              <a:rPr lang="en-GB" smtClean="0"/>
              <a:t>‹#›</a:t>
            </a:fld>
            <a:endParaRPr lang="en-GB"/>
          </a:p>
        </p:txBody>
      </p:sp>
    </p:spTree>
    <p:extLst>
      <p:ext uri="{BB962C8B-B14F-4D97-AF65-F5344CB8AC3E}">
        <p14:creationId xmlns:p14="http://schemas.microsoft.com/office/powerpoint/2010/main" val="6422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3888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29523A6B-9077-41E9-BC1C-2E56DA2D99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C3C90A40-445B-4078-84F6-7F398169CA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F85E46A7-F3F1-493B-A6E2-2863EE62F6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87511A92-F34C-489C-83AD-4601F02C41C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4"/>
            <a:ext cx="11525250"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pic>
        <p:nvPicPr>
          <p:cNvPr id="6" name="Picture 5" descr="ox_small_cmyk_pos_rect.jpg">
            <a:extLst>
              <a:ext uri="{FF2B5EF4-FFF2-40B4-BE49-F238E27FC236}">
                <a16:creationId xmlns:a16="http://schemas.microsoft.com/office/drawing/2014/main" id="{08929B16-FDF7-4AA6-A2A9-39A89E7BD9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1C7434D9-F1AE-452C-942D-BBCD81D23E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ox_small_cmyk_pos_rect.jpg">
            <a:extLst>
              <a:ext uri="{FF2B5EF4-FFF2-40B4-BE49-F238E27FC236}">
                <a16:creationId xmlns:a16="http://schemas.microsoft.com/office/drawing/2014/main" id="{08929B16-FDF7-4AA6-A2A9-39A89E7BD9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74058" y="120653"/>
            <a:ext cx="1899157" cy="584989"/>
          </a:xfrm>
          <a:prstGeom prst="rect">
            <a:avLst/>
          </a:prstGeom>
        </p:spPr>
      </p:pic>
      <p:pic>
        <p:nvPicPr>
          <p:cNvPr id="7" name="Picture 6">
            <a:extLst>
              <a:ext uri="{FF2B5EF4-FFF2-40B4-BE49-F238E27FC236}">
                <a16:creationId xmlns:a16="http://schemas.microsoft.com/office/drawing/2014/main" id="{1C7434D9-F1AE-452C-942D-BBCD81D23ED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2035" y="120652"/>
            <a:ext cx="1798064" cy="584990"/>
          </a:xfrm>
          <a:prstGeom prst="rect">
            <a:avLst/>
          </a:prstGeom>
        </p:spPr>
      </p:pic>
      <p:sp>
        <p:nvSpPr>
          <p:cNvPr id="5" name="Rectangle 4">
            <a:extLst>
              <a:ext uri="{FF2B5EF4-FFF2-40B4-BE49-F238E27FC236}">
                <a16:creationId xmlns:a16="http://schemas.microsoft.com/office/drawing/2014/main" id="{75241E2E-BF1D-4781-8F87-A4119B080108}"/>
              </a:ext>
            </a:extLst>
          </p:cNvPr>
          <p:cNvSpPr>
            <a:spLocks noChangeArrowheads="1"/>
          </p:cNvSpPr>
          <p:nvPr userDrawn="1"/>
        </p:nvSpPr>
        <p:spPr bwMode="auto">
          <a:xfrm>
            <a:off x="-1" y="815074"/>
            <a:ext cx="11525250"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2267">
              <a:solidFill>
                <a:schemeClr val="lt1"/>
              </a:solidFill>
              <a:latin typeface="+mn-lt"/>
              <a:ea typeface="+mn-ea"/>
              <a:cs typeface="+mn-cs"/>
            </a:endParaRPr>
          </a:p>
        </p:txBody>
      </p:sp>
    </p:spTree>
    <p:extLst>
      <p:ext uri="{BB962C8B-B14F-4D97-AF65-F5344CB8AC3E}">
        <p14:creationId xmlns:p14="http://schemas.microsoft.com/office/powerpoint/2010/main" val="4021257167"/>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576306" rtl="0" eaLnBrk="1" latinLnBrk="0" hangingPunct="1">
        <a:spcBef>
          <a:spcPct val="0"/>
        </a:spcBef>
        <a:buNone/>
        <a:defRPr sz="5602" kern="1200">
          <a:solidFill>
            <a:schemeClr val="tx1"/>
          </a:solidFill>
          <a:latin typeface="+mj-lt"/>
          <a:ea typeface="+mj-ea"/>
          <a:cs typeface="+mj-cs"/>
        </a:defRPr>
      </a:lvl1pPr>
    </p:titleStyle>
    <p:bodyStyle>
      <a:lvl1pPr marL="432230" indent="-432230" algn="l" defTabSz="576306" rtl="0" eaLnBrk="1" latinLnBrk="0" hangingPunct="1">
        <a:spcBef>
          <a:spcPct val="20000"/>
        </a:spcBef>
        <a:buFont typeface="Arial"/>
        <a:buChar char="•"/>
        <a:defRPr sz="4001" kern="1200">
          <a:solidFill>
            <a:schemeClr val="tx1"/>
          </a:solidFill>
          <a:latin typeface="+mn-lt"/>
          <a:ea typeface="+mn-ea"/>
          <a:cs typeface="+mn-cs"/>
        </a:defRPr>
      </a:lvl1pPr>
      <a:lvl2pPr marL="936497" indent="-360191" algn="l" defTabSz="576306" rtl="0" eaLnBrk="1" latinLnBrk="0" hangingPunct="1">
        <a:spcBef>
          <a:spcPct val="20000"/>
        </a:spcBef>
        <a:buFont typeface="Arial"/>
        <a:buChar char="–"/>
        <a:defRPr sz="3468" kern="1200">
          <a:solidFill>
            <a:schemeClr val="tx1"/>
          </a:solidFill>
          <a:latin typeface="+mn-lt"/>
          <a:ea typeface="+mn-ea"/>
          <a:cs typeface="+mn-cs"/>
        </a:defRPr>
      </a:lvl2pPr>
      <a:lvl3pPr marL="1440764" indent="-288153" algn="l" defTabSz="576306" rtl="0" eaLnBrk="1" latinLnBrk="0" hangingPunct="1">
        <a:spcBef>
          <a:spcPct val="20000"/>
        </a:spcBef>
        <a:buFont typeface="Arial"/>
        <a:buChar char="•"/>
        <a:defRPr sz="3068" kern="1200">
          <a:solidFill>
            <a:schemeClr val="tx1"/>
          </a:solidFill>
          <a:latin typeface="+mn-lt"/>
          <a:ea typeface="+mn-ea"/>
          <a:cs typeface="+mn-cs"/>
        </a:defRPr>
      </a:lvl3pPr>
      <a:lvl4pPr marL="2017070" indent="-288153" algn="l" defTabSz="576306" rtl="0" eaLnBrk="1" latinLnBrk="0" hangingPunct="1">
        <a:spcBef>
          <a:spcPct val="20000"/>
        </a:spcBef>
        <a:buFont typeface="Arial"/>
        <a:buChar char="–"/>
        <a:defRPr sz="2534" kern="1200">
          <a:solidFill>
            <a:schemeClr val="tx1"/>
          </a:solidFill>
          <a:latin typeface="+mn-lt"/>
          <a:ea typeface="+mn-ea"/>
          <a:cs typeface="+mn-cs"/>
        </a:defRPr>
      </a:lvl4pPr>
      <a:lvl5pPr marL="2593375" indent="-288153" algn="l" defTabSz="576306" rtl="0" eaLnBrk="1" latinLnBrk="0" hangingPunct="1">
        <a:spcBef>
          <a:spcPct val="20000"/>
        </a:spcBef>
        <a:buFont typeface="Arial"/>
        <a:buChar char="»"/>
        <a:defRPr sz="2534" kern="1200">
          <a:solidFill>
            <a:schemeClr val="tx1"/>
          </a:solidFill>
          <a:latin typeface="+mn-lt"/>
          <a:ea typeface="+mn-ea"/>
          <a:cs typeface="+mn-cs"/>
        </a:defRPr>
      </a:lvl5pPr>
      <a:lvl6pPr marL="3169681" indent="-288153" algn="l" defTabSz="576306" rtl="0" eaLnBrk="1" latinLnBrk="0" hangingPunct="1">
        <a:spcBef>
          <a:spcPct val="20000"/>
        </a:spcBef>
        <a:buFont typeface="Arial"/>
        <a:buChar char="•"/>
        <a:defRPr sz="2534" kern="1200">
          <a:solidFill>
            <a:schemeClr val="tx1"/>
          </a:solidFill>
          <a:latin typeface="+mn-lt"/>
          <a:ea typeface="+mn-ea"/>
          <a:cs typeface="+mn-cs"/>
        </a:defRPr>
      </a:lvl6pPr>
      <a:lvl7pPr marL="3745987" indent="-288153" algn="l" defTabSz="576306" rtl="0" eaLnBrk="1" latinLnBrk="0" hangingPunct="1">
        <a:spcBef>
          <a:spcPct val="20000"/>
        </a:spcBef>
        <a:buFont typeface="Arial"/>
        <a:buChar char="•"/>
        <a:defRPr sz="2534" kern="1200">
          <a:solidFill>
            <a:schemeClr val="tx1"/>
          </a:solidFill>
          <a:latin typeface="+mn-lt"/>
          <a:ea typeface="+mn-ea"/>
          <a:cs typeface="+mn-cs"/>
        </a:defRPr>
      </a:lvl7pPr>
      <a:lvl8pPr marL="4322294" indent="-288153" algn="l" defTabSz="576306" rtl="0" eaLnBrk="1" latinLnBrk="0" hangingPunct="1">
        <a:spcBef>
          <a:spcPct val="20000"/>
        </a:spcBef>
        <a:buFont typeface="Arial"/>
        <a:buChar char="•"/>
        <a:defRPr sz="2534" kern="1200">
          <a:solidFill>
            <a:schemeClr val="tx1"/>
          </a:solidFill>
          <a:latin typeface="+mn-lt"/>
          <a:ea typeface="+mn-ea"/>
          <a:cs typeface="+mn-cs"/>
        </a:defRPr>
      </a:lvl8pPr>
      <a:lvl9pPr marL="4898599" indent="-288153" algn="l" defTabSz="576306" rtl="0" eaLnBrk="1" latinLnBrk="0" hangingPunct="1">
        <a:spcBef>
          <a:spcPct val="20000"/>
        </a:spcBef>
        <a:buFont typeface="Arial"/>
        <a:buChar char="•"/>
        <a:defRPr sz="2534" kern="1200">
          <a:solidFill>
            <a:schemeClr val="tx1"/>
          </a:solidFill>
          <a:latin typeface="+mn-lt"/>
          <a:ea typeface="+mn-ea"/>
          <a:cs typeface="+mn-cs"/>
        </a:defRPr>
      </a:lvl9pPr>
    </p:bodyStyle>
    <p:otherStyle>
      <a:defPPr>
        <a:defRPr lang="en-US"/>
      </a:defPPr>
      <a:lvl1pPr marL="0" algn="l" defTabSz="576306" rtl="0" eaLnBrk="1" latinLnBrk="0" hangingPunct="1">
        <a:defRPr sz="2267" kern="1200">
          <a:solidFill>
            <a:schemeClr val="tx1"/>
          </a:solidFill>
          <a:latin typeface="+mn-lt"/>
          <a:ea typeface="+mn-ea"/>
          <a:cs typeface="+mn-cs"/>
        </a:defRPr>
      </a:lvl1pPr>
      <a:lvl2pPr marL="576306" algn="l" defTabSz="576306" rtl="0" eaLnBrk="1" latinLnBrk="0" hangingPunct="1">
        <a:defRPr sz="2267" kern="1200">
          <a:solidFill>
            <a:schemeClr val="tx1"/>
          </a:solidFill>
          <a:latin typeface="+mn-lt"/>
          <a:ea typeface="+mn-ea"/>
          <a:cs typeface="+mn-cs"/>
        </a:defRPr>
      </a:lvl2pPr>
      <a:lvl3pPr marL="1152611" algn="l" defTabSz="576306" rtl="0" eaLnBrk="1" latinLnBrk="0" hangingPunct="1">
        <a:defRPr sz="2267" kern="1200">
          <a:solidFill>
            <a:schemeClr val="tx1"/>
          </a:solidFill>
          <a:latin typeface="+mn-lt"/>
          <a:ea typeface="+mn-ea"/>
          <a:cs typeface="+mn-cs"/>
        </a:defRPr>
      </a:lvl3pPr>
      <a:lvl4pPr marL="1728917" algn="l" defTabSz="576306" rtl="0" eaLnBrk="1" latinLnBrk="0" hangingPunct="1">
        <a:defRPr sz="2267" kern="1200">
          <a:solidFill>
            <a:schemeClr val="tx1"/>
          </a:solidFill>
          <a:latin typeface="+mn-lt"/>
          <a:ea typeface="+mn-ea"/>
          <a:cs typeface="+mn-cs"/>
        </a:defRPr>
      </a:lvl4pPr>
      <a:lvl5pPr marL="2305224" algn="l" defTabSz="576306" rtl="0" eaLnBrk="1" latinLnBrk="0" hangingPunct="1">
        <a:defRPr sz="2267" kern="1200">
          <a:solidFill>
            <a:schemeClr val="tx1"/>
          </a:solidFill>
          <a:latin typeface="+mn-lt"/>
          <a:ea typeface="+mn-ea"/>
          <a:cs typeface="+mn-cs"/>
        </a:defRPr>
      </a:lvl5pPr>
      <a:lvl6pPr marL="2881530" algn="l" defTabSz="576306" rtl="0" eaLnBrk="1" latinLnBrk="0" hangingPunct="1">
        <a:defRPr sz="2267" kern="1200">
          <a:solidFill>
            <a:schemeClr val="tx1"/>
          </a:solidFill>
          <a:latin typeface="+mn-lt"/>
          <a:ea typeface="+mn-ea"/>
          <a:cs typeface="+mn-cs"/>
        </a:defRPr>
      </a:lvl6pPr>
      <a:lvl7pPr marL="3457834" algn="l" defTabSz="576306" rtl="0" eaLnBrk="1" latinLnBrk="0" hangingPunct="1">
        <a:defRPr sz="2267" kern="1200">
          <a:solidFill>
            <a:schemeClr val="tx1"/>
          </a:solidFill>
          <a:latin typeface="+mn-lt"/>
          <a:ea typeface="+mn-ea"/>
          <a:cs typeface="+mn-cs"/>
        </a:defRPr>
      </a:lvl7pPr>
      <a:lvl8pPr marL="4034139" algn="l" defTabSz="576306" rtl="0" eaLnBrk="1" latinLnBrk="0" hangingPunct="1">
        <a:defRPr sz="2267" kern="1200">
          <a:solidFill>
            <a:schemeClr val="tx1"/>
          </a:solidFill>
          <a:latin typeface="+mn-lt"/>
          <a:ea typeface="+mn-ea"/>
          <a:cs typeface="+mn-cs"/>
        </a:defRPr>
      </a:lvl8pPr>
      <a:lvl9pPr marL="4610446" algn="l" defTabSz="576306" rtl="0" eaLnBrk="1" latinLnBrk="0" hangingPunct="1">
        <a:defRPr sz="2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3787" y="1074994"/>
            <a:ext cx="7569099" cy="4960461"/>
          </a:xfrm>
          <a:prstGeom prst="rect">
            <a:avLst/>
          </a:prstGeom>
          <a:solidFill>
            <a:srgbClr val="FFFFFF">
              <a:alpha val="25098"/>
            </a:srgbClr>
          </a:solidFill>
        </p:spPr>
        <p:txBody>
          <a:bodyPr wrap="square" rtlCol="0">
            <a:spAutoFit/>
          </a:bodyPr>
          <a:lstStyle/>
          <a:p>
            <a:r>
              <a:rPr lang="en-US" sz="6600" dirty="0">
                <a:solidFill>
                  <a:schemeClr val="bg1"/>
                </a:solidFill>
                <a:latin typeface="Arial" panose="020B0604020202020204" pitchFamily="34" charset="0"/>
                <a:cs typeface="Arial" panose="020B0604020202020204" pitchFamily="34" charset="0"/>
              </a:rPr>
              <a:t>PRINCIPLE study</a:t>
            </a:r>
          </a:p>
          <a:p>
            <a:r>
              <a:rPr lang="en-GB" sz="3600" dirty="0">
                <a:solidFill>
                  <a:schemeClr val="bg1"/>
                </a:solidFill>
              </a:rPr>
              <a:t>Platform Randomised trial of </a:t>
            </a:r>
            <a:r>
              <a:rPr lang="en-GB" sz="3600" dirty="0" err="1">
                <a:solidFill>
                  <a:schemeClr val="bg1"/>
                </a:solidFill>
              </a:rPr>
              <a:t>INterventions</a:t>
            </a:r>
            <a:r>
              <a:rPr lang="en-GB" sz="3600" dirty="0">
                <a:solidFill>
                  <a:schemeClr val="bg1"/>
                </a:solidFill>
              </a:rPr>
              <a:t> against COVID-19 In older </a:t>
            </a:r>
            <a:r>
              <a:rPr lang="en-GB" sz="3600" dirty="0" err="1" smtClean="0">
                <a:solidFill>
                  <a:schemeClr val="bg1"/>
                </a:solidFill>
              </a:rPr>
              <a:t>peoPLE</a:t>
            </a:r>
            <a:endParaRPr lang="en-US" sz="1867" dirty="0">
              <a:solidFill>
                <a:schemeClr val="bg1"/>
              </a:solidFill>
              <a:latin typeface="Arial" panose="020B0604020202020204" pitchFamily="34" charset="0"/>
              <a:cs typeface="Arial" panose="020B0604020202020204" pitchFamily="34" charset="0"/>
            </a:endParaRPr>
          </a:p>
          <a:p>
            <a:endParaRPr lang="en-US" sz="1867" dirty="0" smtClean="0">
              <a:solidFill>
                <a:schemeClr val="bg1"/>
              </a:solidFill>
              <a:latin typeface="Arial" panose="020B0604020202020204" pitchFamily="34" charset="0"/>
              <a:cs typeface="Arial" panose="020B0604020202020204" pitchFamily="34" charset="0"/>
            </a:endParaRPr>
          </a:p>
          <a:p>
            <a:pPr>
              <a:spcBef>
                <a:spcPts val="1800"/>
              </a:spcBef>
              <a:defRPr/>
            </a:pPr>
            <a:r>
              <a:rPr lang="en-GB" sz="2000" dirty="0">
                <a:solidFill>
                  <a:schemeClr val="bg1"/>
                </a:solidFill>
              </a:rPr>
              <a:t>Chief Investigator: Professor Chris Butler</a:t>
            </a:r>
          </a:p>
          <a:p>
            <a:pPr>
              <a:spcBef>
                <a:spcPts val="1800"/>
              </a:spcBef>
              <a:defRPr/>
            </a:pPr>
            <a:r>
              <a:rPr lang="en-GB" sz="2000" dirty="0">
                <a:solidFill>
                  <a:schemeClr val="bg1"/>
                </a:solidFill>
              </a:rPr>
              <a:t>Sponsor: University of Oxford </a:t>
            </a:r>
          </a:p>
          <a:p>
            <a:pPr>
              <a:spcBef>
                <a:spcPts val="1800"/>
              </a:spcBef>
              <a:defRPr/>
            </a:pPr>
            <a:r>
              <a:rPr lang="en-GB" sz="2000" dirty="0">
                <a:solidFill>
                  <a:schemeClr val="bg1"/>
                </a:solidFill>
              </a:rPr>
              <a:t>Funded by UKRI/NIHR </a:t>
            </a:r>
            <a:endParaRPr lang="en-US" sz="1867" dirty="0">
              <a:solidFill>
                <a:schemeClr val="bg1"/>
              </a:solidFill>
              <a:latin typeface="Arial" panose="020B0604020202020204" pitchFamily="34" charset="0"/>
              <a:cs typeface="Arial" panose="020B0604020202020204" pitchFamily="34" charset="0"/>
            </a:endParaRPr>
          </a:p>
          <a:p>
            <a:endParaRPr lang="en-US" sz="1867" dirty="0">
              <a:solidFill>
                <a:schemeClr val="bg1"/>
              </a:solidFill>
              <a:latin typeface="Arial" panose="020B0604020202020204" pitchFamily="34" charset="0"/>
              <a:cs typeface="Arial" panose="020B0604020202020204" pitchFamily="34" charset="0"/>
            </a:endParaRPr>
          </a:p>
        </p:txBody>
      </p:sp>
      <p:pic>
        <p:nvPicPr>
          <p:cNvPr id="3" name="Picture 2"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506191" y="73977"/>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653311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4511" y="2866599"/>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Usual Care </a:t>
            </a:r>
            <a:endParaRPr lang="en-GB" sz="3600" dirty="0"/>
          </a:p>
        </p:txBody>
      </p:sp>
      <p:sp>
        <p:nvSpPr>
          <p:cNvPr id="3" name="Rectangle 2"/>
          <p:cNvSpPr/>
          <p:nvPr/>
        </p:nvSpPr>
        <p:spPr>
          <a:xfrm>
            <a:off x="7039260" y="2820181"/>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Usual Care Plus Trial Medication</a:t>
            </a:r>
            <a:endParaRPr lang="en-GB" sz="3600" dirty="0"/>
          </a:p>
        </p:txBody>
      </p:sp>
      <p:sp>
        <p:nvSpPr>
          <p:cNvPr id="4" name="TextBox 3"/>
          <p:cNvSpPr txBox="1"/>
          <p:nvPr/>
        </p:nvSpPr>
        <p:spPr>
          <a:xfrm>
            <a:off x="3161211" y="888274"/>
            <a:ext cx="4715691" cy="1723549"/>
          </a:xfrm>
          <a:prstGeom prst="rect">
            <a:avLst/>
          </a:prstGeom>
          <a:noFill/>
        </p:spPr>
        <p:txBody>
          <a:bodyPr wrap="square" rtlCol="0">
            <a:spAutoFit/>
          </a:bodyPr>
          <a:lstStyle/>
          <a:p>
            <a:r>
              <a:rPr lang="en-GB" sz="5400" dirty="0" smtClean="0">
                <a:solidFill>
                  <a:schemeClr val="bg1"/>
                </a:solidFill>
              </a:rPr>
              <a:t>Randomisation</a:t>
            </a:r>
          </a:p>
          <a:p>
            <a:endParaRPr lang="en-GB" sz="3200" dirty="0" smtClean="0">
              <a:solidFill>
                <a:schemeClr val="bg1"/>
              </a:solidFill>
            </a:endParaRPr>
          </a:p>
          <a:p>
            <a:r>
              <a:rPr lang="en-GB" sz="2000" dirty="0" smtClean="0">
                <a:solidFill>
                  <a:schemeClr val="bg1"/>
                </a:solidFill>
              </a:rPr>
              <a:t>Participants will be randomised to either</a:t>
            </a:r>
            <a:endParaRPr lang="en-US" sz="2000" dirty="0">
              <a:solidFill>
                <a:schemeClr val="bg1"/>
              </a:solidFill>
            </a:endParaRPr>
          </a:p>
        </p:txBody>
      </p:sp>
      <p:sp>
        <p:nvSpPr>
          <p:cNvPr id="5" name="TextBox 4"/>
          <p:cNvSpPr txBox="1"/>
          <p:nvPr/>
        </p:nvSpPr>
        <p:spPr>
          <a:xfrm>
            <a:off x="5316584" y="3526971"/>
            <a:ext cx="685196" cy="523220"/>
          </a:xfrm>
          <a:prstGeom prst="rect">
            <a:avLst/>
          </a:prstGeom>
          <a:noFill/>
        </p:spPr>
        <p:txBody>
          <a:bodyPr wrap="square" rtlCol="0">
            <a:spAutoFit/>
          </a:bodyPr>
          <a:lstStyle/>
          <a:p>
            <a:r>
              <a:rPr lang="en-GB" sz="2800" dirty="0" smtClean="0">
                <a:solidFill>
                  <a:schemeClr val="bg1"/>
                </a:solidFill>
              </a:rPr>
              <a:t>OR</a:t>
            </a:r>
            <a:endParaRPr lang="en-US" sz="2800" dirty="0">
              <a:solidFill>
                <a:schemeClr val="bg1"/>
              </a:solidFill>
            </a:endParaRPr>
          </a:p>
        </p:txBody>
      </p:sp>
      <p:sp>
        <p:nvSpPr>
          <p:cNvPr id="6" name="Rectangle 5"/>
          <p:cNvSpPr/>
          <p:nvPr/>
        </p:nvSpPr>
        <p:spPr>
          <a:xfrm>
            <a:off x="595625" y="5579003"/>
            <a:ext cx="10382004" cy="882742"/>
          </a:xfrm>
          <a:prstGeom prst="rect">
            <a:avLst/>
          </a:prstGeom>
        </p:spPr>
        <p:txBody>
          <a:bodyPr wrap="square">
            <a:spAutoFit/>
          </a:bodyPr>
          <a:lstStyle/>
          <a:p>
            <a:pPr algn="ctr">
              <a:lnSpc>
                <a:spcPct val="107000"/>
              </a:lnSpc>
            </a:pPr>
            <a:r>
              <a:rPr lang="en-GB" sz="1600" b="1" dirty="0">
                <a:solidFill>
                  <a:schemeClr val="bg1"/>
                </a:solidFill>
                <a:ea typeface="Times New Roman" panose="02020603050405020304" pitchFamily="18" charset="0"/>
                <a:cs typeface="Times New Roman" panose="02020603050405020304" pitchFamily="18" charset="0"/>
              </a:rPr>
              <a:t>Randomisation result </a:t>
            </a:r>
            <a:r>
              <a:rPr lang="en-GB" sz="1600" b="1" dirty="0" smtClean="0">
                <a:solidFill>
                  <a:schemeClr val="bg1"/>
                </a:solidFill>
                <a:ea typeface="Times New Roman" panose="02020603050405020304" pitchFamily="18" charset="0"/>
                <a:cs typeface="Times New Roman" panose="02020603050405020304" pitchFamily="18" charset="0"/>
              </a:rPr>
              <a:t>is instant </a:t>
            </a:r>
            <a:r>
              <a:rPr lang="en-GB" sz="1600" b="1" dirty="0" smtClean="0">
                <a:solidFill>
                  <a:schemeClr val="bg1"/>
                </a:solidFill>
                <a:ea typeface="Times New Roman" panose="02020603050405020304" pitchFamily="18" charset="0"/>
                <a:cs typeface="Times New Roman" panose="02020603050405020304" pitchFamily="18" charset="0"/>
              </a:rPr>
              <a:t>once trial team have confirmed </a:t>
            </a:r>
            <a:r>
              <a:rPr lang="en-GB" sz="1600" b="1" dirty="0" smtClean="0">
                <a:solidFill>
                  <a:schemeClr val="bg1"/>
                </a:solidFill>
                <a:ea typeface="Times New Roman" panose="02020603050405020304" pitchFamily="18" charset="0"/>
                <a:cs typeface="Times New Roman" panose="02020603050405020304" pitchFamily="18" charset="0"/>
              </a:rPr>
              <a:t>eligibility and participants will be provided with a trial ID. A </a:t>
            </a:r>
            <a:r>
              <a:rPr lang="en-GB" sz="1600" b="1" dirty="0">
                <a:solidFill>
                  <a:schemeClr val="bg1"/>
                </a:solidFill>
                <a:ea typeface="Times New Roman" panose="02020603050405020304" pitchFamily="18" charset="0"/>
                <a:cs typeface="Times New Roman" panose="02020603050405020304" pitchFamily="18" charset="0"/>
              </a:rPr>
              <a:t>letter confirming which group the participant has been randomised </a:t>
            </a:r>
            <a:r>
              <a:rPr lang="en-GB" sz="1600" b="1" dirty="0" smtClean="0">
                <a:solidFill>
                  <a:schemeClr val="bg1"/>
                </a:solidFill>
                <a:ea typeface="Times New Roman" panose="02020603050405020304" pitchFamily="18" charset="0"/>
                <a:cs typeface="Times New Roman" panose="02020603050405020304" pitchFamily="18" charset="0"/>
              </a:rPr>
              <a:t>to</a:t>
            </a:r>
            <a:endParaRPr lang="en-GB" sz="1600" b="1" dirty="0">
              <a:solidFill>
                <a:schemeClr val="bg1"/>
              </a:solidFill>
              <a:ea typeface="Calibri" panose="020F0502020204030204" pitchFamily="34" charset="0"/>
              <a:cs typeface="Times New Roman" panose="02020603050405020304" pitchFamily="18" charset="0"/>
            </a:endParaRPr>
          </a:p>
          <a:p>
            <a:pPr lvl="0" algn="ctr">
              <a:lnSpc>
                <a:spcPct val="107000"/>
              </a:lnSpc>
              <a:spcAft>
                <a:spcPts val="0"/>
              </a:spcAft>
            </a:pPr>
            <a:r>
              <a:rPr lang="en-GB" sz="1600" b="1" dirty="0" smtClean="0">
                <a:solidFill>
                  <a:schemeClr val="bg1"/>
                </a:solidFill>
                <a:ea typeface="Times New Roman" panose="02020603050405020304" pitchFamily="18" charset="0"/>
                <a:cs typeface="Times New Roman" panose="02020603050405020304" pitchFamily="18" charset="0"/>
              </a:rPr>
              <a:t>and copy of the consent form will be sent to the participant’s GP and care home. </a:t>
            </a:r>
            <a:endParaRPr lang="en-GB" sz="1600"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5670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0613" y="1318580"/>
            <a:ext cx="10044952" cy="3908762"/>
          </a:xfrm>
          <a:prstGeom prst="rect">
            <a:avLst/>
          </a:prstGeom>
          <a:noFill/>
        </p:spPr>
        <p:txBody>
          <a:bodyPr wrap="square" rtlCol="0">
            <a:spAutoFit/>
          </a:bodyPr>
          <a:lstStyle/>
          <a:p>
            <a:pPr marL="685800" indent="-685800">
              <a:buFont typeface="Arial" panose="020B0604020202020204" pitchFamily="34" charset="0"/>
              <a:buChar char="•"/>
            </a:pPr>
            <a:r>
              <a:rPr lang="en-GB" sz="3600" dirty="0" smtClean="0">
                <a:solidFill>
                  <a:schemeClr val="bg1"/>
                </a:solidFill>
              </a:rPr>
              <a:t>The trial </a:t>
            </a:r>
            <a:r>
              <a:rPr lang="en-GB" sz="3600" dirty="0" smtClean="0">
                <a:solidFill>
                  <a:schemeClr val="bg1"/>
                </a:solidFill>
              </a:rPr>
              <a:t>Medication </a:t>
            </a:r>
            <a:r>
              <a:rPr lang="en-GB" sz="3600" dirty="0" smtClean="0">
                <a:solidFill>
                  <a:schemeClr val="bg1"/>
                </a:solidFill>
              </a:rPr>
              <a:t>(and swab) will be sent directly to the care home for </a:t>
            </a:r>
            <a:r>
              <a:rPr lang="en-GB" sz="3600" b="1" dirty="0">
                <a:solidFill>
                  <a:schemeClr val="accent4">
                    <a:lumMod val="60000"/>
                    <a:lumOff val="40000"/>
                  </a:schemeClr>
                </a:solidFill>
              </a:rPr>
              <a:t>p</a:t>
            </a:r>
            <a:r>
              <a:rPr lang="en-GB" sz="3600" b="1" dirty="0" smtClean="0">
                <a:solidFill>
                  <a:schemeClr val="accent4">
                    <a:lumMod val="60000"/>
                    <a:lumOff val="40000"/>
                  </a:schemeClr>
                </a:solidFill>
              </a:rPr>
              <a:t>articipants </a:t>
            </a:r>
            <a:r>
              <a:rPr lang="en-GB" sz="3600" b="1" dirty="0" smtClean="0">
                <a:solidFill>
                  <a:schemeClr val="accent4">
                    <a:lumMod val="60000"/>
                    <a:lumOff val="40000"/>
                  </a:schemeClr>
                </a:solidFill>
              </a:rPr>
              <a:t>randomised to the Medication Arm of the </a:t>
            </a:r>
            <a:r>
              <a:rPr lang="en-GB" sz="3600" b="1" dirty="0" smtClean="0">
                <a:solidFill>
                  <a:schemeClr val="accent4">
                    <a:lumMod val="60000"/>
                    <a:lumOff val="40000"/>
                  </a:schemeClr>
                </a:solidFill>
              </a:rPr>
              <a:t>trial.</a:t>
            </a:r>
          </a:p>
          <a:p>
            <a:pPr marL="685800" indent="-685800">
              <a:buFont typeface="Arial" panose="020B0604020202020204" pitchFamily="34" charset="0"/>
              <a:buChar char="•"/>
            </a:pPr>
            <a:endParaRPr lang="en-GB" sz="3600" b="1" dirty="0" smtClean="0">
              <a:solidFill>
                <a:schemeClr val="accent4">
                  <a:lumMod val="60000"/>
                  <a:lumOff val="40000"/>
                </a:schemeClr>
              </a:solidFill>
            </a:endParaRPr>
          </a:p>
          <a:p>
            <a:pPr marL="685800" indent="-685800">
              <a:buFont typeface="Arial" panose="020B0604020202020204" pitchFamily="34" charset="0"/>
              <a:buChar char="•"/>
            </a:pPr>
            <a:r>
              <a:rPr lang="en-GB" sz="3600" dirty="0" smtClean="0">
                <a:solidFill>
                  <a:srgbClr val="FFFFFF"/>
                </a:solidFill>
              </a:rPr>
              <a:t>Participants in the usual care groups will receive a swab </a:t>
            </a:r>
            <a:r>
              <a:rPr lang="en-GB" sz="3600" dirty="0">
                <a:solidFill>
                  <a:srgbClr val="FFFFFF"/>
                </a:solidFill>
              </a:rPr>
              <a:t>(dependent on availability</a:t>
            </a:r>
            <a:r>
              <a:rPr lang="en-GB" sz="3600" dirty="0" smtClean="0">
                <a:solidFill>
                  <a:srgbClr val="FFFFFF"/>
                </a:solidFill>
              </a:rPr>
              <a:t>).</a:t>
            </a:r>
            <a:endParaRPr lang="en-GB" sz="3600" dirty="0" smtClean="0">
              <a:solidFill>
                <a:srgbClr val="FFFFFF"/>
              </a:solidFill>
            </a:endParaRPr>
          </a:p>
          <a:p>
            <a:endParaRPr lang="en-GB" sz="3200" dirty="0" smtClean="0">
              <a:solidFill>
                <a:schemeClr val="bg1"/>
              </a:solidFill>
            </a:endParaRPr>
          </a:p>
        </p:txBody>
      </p:sp>
    </p:spTree>
    <p:extLst>
      <p:ext uri="{BB962C8B-B14F-4D97-AF65-F5344CB8AC3E}">
        <p14:creationId xmlns:p14="http://schemas.microsoft.com/office/powerpoint/2010/main" val="1048624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05841" y="923330"/>
            <a:ext cx="9692959" cy="5394343"/>
          </a:xfrm>
          <a:prstGeom prst="rect">
            <a:avLst/>
          </a:prstGeom>
        </p:spPr>
      </p:pic>
      <p:sp>
        <p:nvSpPr>
          <p:cNvPr id="2" name="Rectangle 1"/>
          <p:cNvSpPr/>
          <p:nvPr/>
        </p:nvSpPr>
        <p:spPr>
          <a:xfrm>
            <a:off x="3207970" y="1396539"/>
            <a:ext cx="4095160" cy="646331"/>
          </a:xfrm>
          <a:prstGeom prst="rect">
            <a:avLst/>
          </a:prstGeom>
          <a:noFill/>
        </p:spPr>
        <p:txBody>
          <a:bodyPr wrap="non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USUAL CARE GROUP</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5" name="TextBox 4"/>
          <p:cNvSpPr txBox="1"/>
          <p:nvPr/>
        </p:nvSpPr>
        <p:spPr>
          <a:xfrm>
            <a:off x="1147874" y="2740146"/>
            <a:ext cx="4315493" cy="2816156"/>
          </a:xfrm>
          <a:prstGeom prst="rect">
            <a:avLst/>
          </a:prstGeom>
          <a:noFill/>
        </p:spPr>
        <p:txBody>
          <a:bodyPr wrap="square" rtlCol="0">
            <a:spAutoFit/>
          </a:bodyPr>
          <a:lstStyle/>
          <a:p>
            <a:pPr marL="285750" indent="-285750" algn="just">
              <a:buFont typeface="Wingdings" panose="05000000000000000000" pitchFamily="2" charset="2"/>
              <a:buChar char="Ø"/>
            </a:pPr>
            <a:r>
              <a:rPr lang="en-GB" sz="2000" dirty="0" smtClean="0"/>
              <a:t>GPs </a:t>
            </a:r>
            <a:r>
              <a:rPr lang="en-GB" sz="2000" dirty="0"/>
              <a:t>to provide clinical care and advice according to current </a:t>
            </a:r>
            <a:r>
              <a:rPr lang="en-GB" sz="2000" dirty="0" smtClean="0"/>
              <a:t>practice</a:t>
            </a:r>
          </a:p>
          <a:p>
            <a:pPr algn="just"/>
            <a:endParaRPr lang="en-GB" sz="2000" dirty="0" smtClean="0"/>
          </a:p>
          <a:p>
            <a:pPr marL="285750" indent="-285750" algn="just">
              <a:buFont typeface="Wingdings" panose="05000000000000000000" pitchFamily="2" charset="2"/>
              <a:buChar char="Ø"/>
            </a:pPr>
            <a:r>
              <a:rPr lang="en-GB" sz="2000" dirty="0" smtClean="0"/>
              <a:t>Participants </a:t>
            </a:r>
            <a:r>
              <a:rPr lang="en-GB" sz="2000" dirty="0"/>
              <a:t>will be advised </a:t>
            </a:r>
            <a:r>
              <a:rPr lang="en-GB" sz="2000" dirty="0" smtClean="0"/>
              <a:t>to contact their GP if their condition worsens </a:t>
            </a:r>
            <a:r>
              <a:rPr lang="en-GB" sz="2000" dirty="0"/>
              <a:t>or they have concerns about their illness at any time during the </a:t>
            </a:r>
            <a:r>
              <a:rPr lang="en-GB" sz="2000" dirty="0" smtClean="0"/>
              <a:t>trial.</a:t>
            </a:r>
          </a:p>
          <a:p>
            <a:pPr marL="285750" indent="-285750">
              <a:buFont typeface="Arial" panose="020B0604020202020204" pitchFamily="34" charset="0"/>
              <a:buChar char="•"/>
            </a:pP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2445"/>
          <a:stretch/>
        </p:blipFill>
        <p:spPr>
          <a:xfrm>
            <a:off x="9916772" y="2087072"/>
            <a:ext cx="1706090" cy="4230601"/>
          </a:xfrm>
          <a:prstGeom prst="rect">
            <a:avLst/>
          </a:prstGeom>
        </p:spPr>
      </p:pic>
      <p:pic>
        <p:nvPicPr>
          <p:cNvPr id="7" name="Picture 6"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
        <p:nvSpPr>
          <p:cNvPr id="4" name="TextBox 3"/>
          <p:cNvSpPr txBox="1"/>
          <p:nvPr/>
        </p:nvSpPr>
        <p:spPr>
          <a:xfrm>
            <a:off x="5605401" y="2719839"/>
            <a:ext cx="4439552" cy="3077766"/>
          </a:xfrm>
          <a:prstGeom prst="rect">
            <a:avLst/>
          </a:prstGeom>
          <a:noFill/>
        </p:spPr>
        <p:txBody>
          <a:bodyPr wrap="square" rtlCol="0">
            <a:spAutoFit/>
          </a:bodyPr>
          <a:lstStyle/>
          <a:p>
            <a:pPr marL="285750" indent="-285750" algn="just">
              <a:buFont typeface="Wingdings" panose="05000000000000000000" pitchFamily="2" charset="2"/>
              <a:buChar char="Ø"/>
            </a:pPr>
            <a:r>
              <a:rPr lang="en-GB" sz="2000" b="1" dirty="0"/>
              <a:t>All participants will be able to take their usual prescribed medications </a:t>
            </a:r>
            <a:r>
              <a:rPr lang="en-GB" sz="2000" b="1" dirty="0" smtClean="0"/>
              <a:t>and medicines </a:t>
            </a:r>
            <a:r>
              <a:rPr lang="en-GB" sz="2000" b="1" dirty="0"/>
              <a:t>such as paracetamol </a:t>
            </a:r>
            <a:r>
              <a:rPr lang="en-GB" sz="2000" b="1" dirty="0" smtClean="0"/>
              <a:t>but they should </a:t>
            </a:r>
            <a:r>
              <a:rPr lang="en-GB" sz="2000" b="1" dirty="0"/>
              <a:t>agree not to take any experimental or unlicensed drugs for their illness.  </a:t>
            </a:r>
            <a:endParaRPr lang="en-GB" sz="2000" b="1" dirty="0" smtClean="0"/>
          </a:p>
          <a:p>
            <a:pPr algn="just"/>
            <a:endParaRPr lang="en-GB" sz="2000" dirty="0" smtClean="0"/>
          </a:p>
          <a:p>
            <a:pPr marL="285750" indent="-285750">
              <a:buFont typeface="Wingdings" panose="05000000000000000000" pitchFamily="2" charset="2"/>
              <a:buChar char="Ø"/>
            </a:pPr>
            <a:endParaRPr lang="en-GB" sz="1800" dirty="0" smtClean="0"/>
          </a:p>
          <a:p>
            <a:pPr marL="285750" indent="-285750">
              <a:buFont typeface="Wingdings" panose="05000000000000000000" pitchFamily="2" charset="2"/>
              <a:buChar char="Ø"/>
            </a:pPr>
            <a:endParaRPr lang="en-GB" sz="1800" dirty="0"/>
          </a:p>
          <a:p>
            <a:pPr marL="285750" indent="-285750">
              <a:buFont typeface="Wingdings" panose="05000000000000000000" pitchFamily="2" charset="2"/>
              <a:buChar char="Ø"/>
            </a:pPr>
            <a:endParaRPr lang="en-GB" sz="1800" dirty="0"/>
          </a:p>
        </p:txBody>
      </p:sp>
      <p:sp>
        <p:nvSpPr>
          <p:cNvPr id="8" name="TextBox 7"/>
          <p:cNvSpPr txBox="1"/>
          <p:nvPr/>
        </p:nvSpPr>
        <p:spPr>
          <a:xfrm>
            <a:off x="1383994" y="5847886"/>
            <a:ext cx="8936652" cy="369332"/>
          </a:xfrm>
          <a:prstGeom prst="rect">
            <a:avLst/>
          </a:prstGeom>
          <a:noFill/>
        </p:spPr>
        <p:txBody>
          <a:bodyPr wrap="square" rtlCol="0">
            <a:spAutoFit/>
          </a:bodyPr>
          <a:lstStyle/>
          <a:p>
            <a:pPr algn="just"/>
            <a:r>
              <a:rPr lang="en-GB" sz="1800" dirty="0" smtClean="0"/>
              <a:t>* The </a:t>
            </a:r>
            <a:r>
              <a:rPr lang="en-GB" sz="1800" dirty="0"/>
              <a:t>study team will not be responsible for the usual medical care of the participants </a:t>
            </a:r>
            <a:r>
              <a:rPr lang="en-GB" sz="1800" dirty="0" smtClean="0"/>
              <a:t>illness</a:t>
            </a:r>
            <a:endParaRPr lang="en-GB" sz="1800" dirty="0"/>
          </a:p>
        </p:txBody>
      </p:sp>
    </p:spTree>
    <p:extLst>
      <p:ext uri="{BB962C8B-B14F-4D97-AF65-F5344CB8AC3E}">
        <p14:creationId xmlns:p14="http://schemas.microsoft.com/office/powerpoint/2010/main" val="2152395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2466" y="941402"/>
            <a:ext cx="9737407" cy="5453568"/>
          </a:xfrm>
          <a:prstGeom prst="rect">
            <a:avLst/>
          </a:prstGeom>
        </p:spPr>
      </p:pic>
      <p:sp>
        <p:nvSpPr>
          <p:cNvPr id="3" name="Rectangle 2"/>
          <p:cNvSpPr/>
          <p:nvPr/>
        </p:nvSpPr>
        <p:spPr>
          <a:xfrm>
            <a:off x="1343460" y="2428745"/>
            <a:ext cx="4749770" cy="1938992"/>
          </a:xfrm>
          <a:prstGeom prst="rect">
            <a:avLst/>
          </a:prstGeom>
        </p:spPr>
        <p:txBody>
          <a:bodyPr wrap="square">
            <a:spAutoFit/>
          </a:bodyPr>
          <a:lstStyle/>
          <a:p>
            <a:pPr marL="342900" indent="-342900">
              <a:spcAft>
                <a:spcPts val="0"/>
              </a:spcAft>
              <a:buFont typeface="Wingdings" panose="05000000000000000000" pitchFamily="2" charset="2"/>
              <a:buChar char="Ø"/>
            </a:pPr>
            <a:r>
              <a:rPr lang="en-GB" sz="2400" dirty="0">
                <a:solidFill>
                  <a:schemeClr val="bg1"/>
                </a:solidFill>
                <a:latin typeface="Calibri" panose="020F0502020204030204" pitchFamily="34" charset="0"/>
                <a:ea typeface="Calibri" panose="020F0502020204030204" pitchFamily="34" charset="0"/>
              </a:rPr>
              <a:t>Public Health England will provide </a:t>
            </a:r>
            <a:r>
              <a:rPr lang="en-GB" sz="2400" dirty="0" smtClean="0">
                <a:solidFill>
                  <a:schemeClr val="bg1"/>
                </a:solidFill>
                <a:latin typeface="Calibri" panose="020F0502020204030204" pitchFamily="34" charset="0"/>
                <a:ea typeface="Calibri" panose="020F0502020204030204" pitchFamily="34" charset="0"/>
              </a:rPr>
              <a:t>GP’s </a:t>
            </a:r>
            <a:r>
              <a:rPr lang="en-GB" sz="2400" dirty="0">
                <a:solidFill>
                  <a:schemeClr val="bg1"/>
                </a:solidFill>
                <a:latin typeface="Calibri" panose="020F0502020204030204" pitchFamily="34" charset="0"/>
                <a:ea typeface="Calibri" panose="020F0502020204030204" pitchFamily="34" charset="0"/>
              </a:rPr>
              <a:t>with </a:t>
            </a:r>
            <a:r>
              <a:rPr lang="en-GB" sz="2400" dirty="0" smtClean="0">
                <a:solidFill>
                  <a:schemeClr val="bg1"/>
                </a:solidFill>
                <a:latin typeface="Calibri" panose="020F0502020204030204" pitchFamily="34" charset="0"/>
                <a:ea typeface="Calibri" panose="020F0502020204030204" pitchFamily="34" charset="0"/>
              </a:rPr>
              <a:t>the swab </a:t>
            </a:r>
            <a:r>
              <a:rPr lang="en-GB" sz="2400" dirty="0">
                <a:solidFill>
                  <a:schemeClr val="bg1"/>
                </a:solidFill>
                <a:latin typeface="Calibri" panose="020F0502020204030204" pitchFamily="34" charset="0"/>
                <a:ea typeface="Calibri" panose="020F0502020204030204" pitchFamily="34" charset="0"/>
              </a:rPr>
              <a:t>result when </a:t>
            </a:r>
            <a:r>
              <a:rPr lang="en-GB" sz="2400" dirty="0" smtClean="0">
                <a:solidFill>
                  <a:schemeClr val="bg1"/>
                </a:solidFill>
                <a:latin typeface="Calibri" panose="020F0502020204030204" pitchFamily="34" charset="0"/>
                <a:ea typeface="Calibri" panose="020F0502020204030204" pitchFamily="34" charset="0"/>
              </a:rPr>
              <a:t>available</a:t>
            </a:r>
            <a:endParaRPr lang="en-GB" sz="2800" dirty="0">
              <a:solidFill>
                <a:schemeClr val="bg1"/>
              </a:solidFill>
              <a:latin typeface="Times New Roman" panose="02020603050405020304" pitchFamily="18" charset="0"/>
              <a:ea typeface="Calibri" panose="020F0502020204030204" pitchFamily="34" charset="0"/>
            </a:endParaRPr>
          </a:p>
          <a:p>
            <a:pPr marL="342900" indent="-342900">
              <a:spcAft>
                <a:spcPts val="0"/>
              </a:spcAft>
              <a:buFont typeface="Wingdings" panose="05000000000000000000" pitchFamily="2" charset="2"/>
              <a:buChar char="Ø"/>
            </a:pPr>
            <a:r>
              <a:rPr lang="en-GB" sz="2400" dirty="0">
                <a:solidFill>
                  <a:schemeClr val="bg1"/>
                </a:solidFill>
                <a:latin typeface="Calibri" panose="020F0502020204030204" pitchFamily="34" charset="0"/>
                <a:ea typeface="Calibri" panose="020F0502020204030204" pitchFamily="34" charset="0"/>
              </a:rPr>
              <a:t>GP </a:t>
            </a:r>
            <a:r>
              <a:rPr lang="en-GB" sz="2400" dirty="0" smtClean="0">
                <a:solidFill>
                  <a:schemeClr val="bg1"/>
                </a:solidFill>
                <a:latin typeface="Calibri" panose="020F0502020204030204" pitchFamily="34" charset="0"/>
                <a:ea typeface="Calibri" panose="020F0502020204030204" pitchFamily="34" charset="0"/>
              </a:rPr>
              <a:t>will call the </a:t>
            </a:r>
            <a:r>
              <a:rPr lang="en-GB" sz="2400" dirty="0">
                <a:solidFill>
                  <a:schemeClr val="bg1"/>
                </a:solidFill>
                <a:latin typeface="Calibri" panose="020F0502020204030204" pitchFamily="34" charset="0"/>
                <a:ea typeface="Calibri" panose="020F0502020204030204" pitchFamily="34" charset="0"/>
              </a:rPr>
              <a:t>participant and provide swab </a:t>
            </a:r>
            <a:r>
              <a:rPr lang="en-GB" sz="2400" dirty="0" smtClean="0">
                <a:solidFill>
                  <a:schemeClr val="bg1"/>
                </a:solidFill>
                <a:latin typeface="Calibri" panose="020F0502020204030204" pitchFamily="34" charset="0"/>
                <a:ea typeface="Calibri" panose="020F0502020204030204" pitchFamily="34" charset="0"/>
              </a:rPr>
              <a:t>result</a:t>
            </a:r>
            <a:endParaRPr lang="en-GB" sz="2800" dirty="0">
              <a:solidFill>
                <a:schemeClr val="bg1"/>
              </a:solidFill>
              <a:latin typeface="Times New Roman" panose="02020603050405020304" pitchFamily="18" charset="0"/>
              <a:ea typeface="Calibri" panose="020F0502020204030204" pitchFamily="34" charset="0"/>
            </a:endParaRPr>
          </a:p>
        </p:txBody>
      </p:sp>
      <p:pic>
        <p:nvPicPr>
          <p:cNvPr id="4" name="Picture 3"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33899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365" y="805090"/>
            <a:ext cx="10537436" cy="5512584"/>
          </a:xfrm>
          <a:prstGeom prst="rect">
            <a:avLst/>
          </a:prstGeom>
        </p:spPr>
      </p:pic>
      <p:sp>
        <p:nvSpPr>
          <p:cNvPr id="2" name="Rectangle 1"/>
          <p:cNvSpPr/>
          <p:nvPr/>
        </p:nvSpPr>
        <p:spPr>
          <a:xfrm>
            <a:off x="2689411" y="886743"/>
            <a:ext cx="4208931" cy="1200329"/>
          </a:xfrm>
          <a:prstGeom prst="rect">
            <a:avLst/>
          </a:prstGeom>
          <a:noFill/>
        </p:spPr>
        <p:txBody>
          <a:bodyPr wrap="square" lIns="91440" tIns="45720" rIns="91440" bIns="45720">
            <a:spAutoFit/>
          </a:bodyPr>
          <a:lstStyle/>
          <a:p>
            <a:pPr algn="ctr"/>
            <a:r>
              <a:rPr lang="en-US" sz="3600" b="1" cap="none" spc="0" dirty="0" smtClean="0">
                <a:ln w="22225">
                  <a:solidFill>
                    <a:schemeClr val="accent2"/>
                  </a:solidFill>
                  <a:prstDash val="solid"/>
                </a:ln>
                <a:solidFill>
                  <a:schemeClr val="accent2">
                    <a:lumMod val="40000"/>
                    <a:lumOff val="60000"/>
                  </a:schemeClr>
                </a:solidFill>
                <a:effectLst/>
              </a:rPr>
              <a:t>Communicating a negative swab result</a:t>
            </a:r>
            <a:endParaRPr lang="en-US" sz="3600" b="1" cap="none" spc="0" dirty="0">
              <a:ln w="22225">
                <a:solidFill>
                  <a:schemeClr val="accent2"/>
                </a:solidFill>
                <a:prstDash val="solid"/>
              </a:ln>
              <a:solidFill>
                <a:schemeClr val="accent2">
                  <a:lumMod val="40000"/>
                  <a:lumOff val="60000"/>
                </a:schemeClr>
              </a:solidFill>
              <a:effectLst/>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62445"/>
          <a:stretch/>
        </p:blipFill>
        <p:spPr>
          <a:xfrm>
            <a:off x="9819160" y="2087072"/>
            <a:ext cx="1706090" cy="4230601"/>
          </a:xfrm>
          <a:prstGeom prst="rect">
            <a:avLst/>
          </a:prstGeom>
        </p:spPr>
      </p:pic>
      <p:pic>
        <p:nvPicPr>
          <p:cNvPr id="7" name="Picture 6"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39442" y="98916"/>
            <a:ext cx="1847850" cy="666115"/>
          </a:xfrm>
          <a:prstGeom prst="rect">
            <a:avLst/>
          </a:prstGeom>
          <a:noFill/>
          <a:ln>
            <a:noFill/>
          </a:ln>
          <a:effectLst/>
          <a:extLst>
            <a:ext uri="{53640926-AAD7-44D8-BBD7-CCE9431645EC}">
              <a14:shadowObscured xmlns:a14="http://schemas.microsoft.com/office/drawing/2010/main"/>
            </a:ext>
          </a:extLst>
        </p:spPr>
      </p:pic>
      <p:sp>
        <p:nvSpPr>
          <p:cNvPr id="4" name="TextBox 3"/>
          <p:cNvSpPr txBox="1"/>
          <p:nvPr/>
        </p:nvSpPr>
        <p:spPr>
          <a:xfrm>
            <a:off x="449072" y="2719582"/>
            <a:ext cx="9370088" cy="3477875"/>
          </a:xfrm>
          <a:prstGeom prst="rect">
            <a:avLst/>
          </a:prstGeom>
          <a:noFill/>
        </p:spPr>
        <p:txBody>
          <a:bodyPr wrap="square" rtlCol="0">
            <a:spAutoFit/>
          </a:bodyPr>
          <a:lstStyle/>
          <a:p>
            <a:pPr marL="285750" indent="-285750" algn="just">
              <a:buFont typeface="Wingdings" panose="05000000000000000000" pitchFamily="2" charset="2"/>
              <a:buChar char="Ø"/>
            </a:pPr>
            <a:r>
              <a:rPr lang="en-GB" sz="2000" dirty="0"/>
              <a:t>If a </a:t>
            </a:r>
            <a:r>
              <a:rPr lang="en-GB" sz="2000" dirty="0" smtClean="0"/>
              <a:t>participant’s </a:t>
            </a:r>
            <a:r>
              <a:rPr lang="en-GB" sz="2000" dirty="0"/>
              <a:t>swab result is negative it is important to make it clear that they should continue with the full course of trial medication (if randomised to the medication arm) and complete their trial diary.</a:t>
            </a:r>
          </a:p>
          <a:p>
            <a:pPr marL="285750" indent="-285750" algn="just">
              <a:buFont typeface="Wingdings" panose="05000000000000000000" pitchFamily="2" charset="2"/>
              <a:buChar char="Ø"/>
            </a:pPr>
            <a:endParaRPr lang="en-GB" sz="2000" dirty="0" smtClean="0"/>
          </a:p>
          <a:p>
            <a:pPr marL="285750" indent="-285750" algn="just">
              <a:buFont typeface="Wingdings" panose="05000000000000000000" pitchFamily="2" charset="2"/>
              <a:buChar char="Ø"/>
            </a:pPr>
            <a:r>
              <a:rPr lang="en-GB" sz="2000" dirty="0" smtClean="0"/>
              <a:t>Suggested explanation to the participant: </a:t>
            </a:r>
            <a:r>
              <a:rPr lang="en-GB" sz="2000" dirty="0"/>
              <a:t>‘Although the swab is negative we would like you to continue taking the full course of trial medication (if applicable) and </a:t>
            </a:r>
            <a:r>
              <a:rPr lang="en-GB" sz="2000" dirty="0" smtClean="0"/>
              <a:t>complete </a:t>
            </a:r>
            <a:r>
              <a:rPr lang="en-GB" sz="2000" dirty="0"/>
              <a:t>the trial diary to record your recovery from the illness. Although the </a:t>
            </a:r>
            <a:r>
              <a:rPr lang="en-GB" sz="2000" dirty="0" smtClean="0"/>
              <a:t>laboratory analysis </a:t>
            </a:r>
            <a:r>
              <a:rPr lang="en-GB" sz="2000" dirty="0"/>
              <a:t>is usually accurate there can be occasions when it is not able to detect the </a:t>
            </a:r>
            <a:r>
              <a:rPr lang="en-GB" sz="2000" dirty="0" smtClean="0"/>
              <a:t>virus from the swab. </a:t>
            </a:r>
            <a:r>
              <a:rPr lang="en-GB" sz="2000" dirty="0"/>
              <a:t>For example, a negative swab result can sometimes occur if not enough sample was taken, or if the swab was taken at a very early stage of infection with the virus</a:t>
            </a:r>
            <a:r>
              <a:rPr lang="en-GB" sz="2000" dirty="0" smtClean="0"/>
              <a:t>.’</a:t>
            </a:r>
          </a:p>
        </p:txBody>
      </p:sp>
    </p:spTree>
    <p:extLst>
      <p:ext uri="{BB962C8B-B14F-4D97-AF65-F5344CB8AC3E}">
        <p14:creationId xmlns:p14="http://schemas.microsoft.com/office/powerpoint/2010/main" val="893165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461" y="932031"/>
            <a:ext cx="9817332" cy="5489261"/>
          </a:xfrm>
          <a:prstGeom prst="rect">
            <a:avLst/>
          </a:prstGeom>
        </p:spPr>
      </p:pic>
      <p:sp>
        <p:nvSpPr>
          <p:cNvPr id="3" name="TextBox 2"/>
          <p:cNvSpPr txBox="1"/>
          <p:nvPr/>
        </p:nvSpPr>
        <p:spPr>
          <a:xfrm>
            <a:off x="1058091" y="932031"/>
            <a:ext cx="2965269" cy="1384995"/>
          </a:xfrm>
          <a:prstGeom prst="rect">
            <a:avLst/>
          </a:prstGeom>
          <a:noFill/>
        </p:spPr>
        <p:txBody>
          <a:bodyPr wrap="square" rtlCol="0">
            <a:spAutoFit/>
          </a:bodyPr>
          <a:lstStyle/>
          <a:p>
            <a:pPr algn="ctr"/>
            <a:r>
              <a:rPr lang="en-US" sz="2800" b="1" dirty="0"/>
              <a:t>Serious Adverse </a:t>
            </a:r>
            <a:r>
              <a:rPr lang="en-US" sz="2800" b="1" dirty="0" smtClean="0"/>
              <a:t>Event</a:t>
            </a:r>
          </a:p>
          <a:p>
            <a:pPr algn="ctr"/>
            <a:r>
              <a:rPr lang="en-GB" sz="2800" b="1" dirty="0" smtClean="0"/>
              <a:t>Reporting</a:t>
            </a:r>
            <a:endParaRPr lang="en-US" sz="2800" b="1" dirty="0"/>
          </a:p>
        </p:txBody>
      </p:sp>
      <p:sp>
        <p:nvSpPr>
          <p:cNvPr id="4" name="TextBox 3"/>
          <p:cNvSpPr txBox="1"/>
          <p:nvPr/>
        </p:nvSpPr>
        <p:spPr>
          <a:xfrm>
            <a:off x="3198809" y="1537614"/>
            <a:ext cx="3912052" cy="4278094"/>
          </a:xfrm>
          <a:prstGeom prst="rect">
            <a:avLst/>
          </a:prstGeom>
          <a:noFill/>
        </p:spPr>
        <p:txBody>
          <a:bodyPr wrap="square" rtlCol="0">
            <a:spAutoFit/>
          </a:bodyPr>
          <a:lstStyle/>
          <a:p>
            <a:endParaRPr lang="en-GB" dirty="0" smtClean="0"/>
          </a:p>
          <a:p>
            <a:pPr algn="ctr"/>
            <a:r>
              <a:rPr lang="en-GB" dirty="0" smtClean="0"/>
              <a:t>IF YOU BECOME AWARE OF AN SAE PLEASE REPORT WITHIN </a:t>
            </a:r>
            <a:r>
              <a:rPr lang="en-GB" dirty="0"/>
              <a:t>24 </a:t>
            </a:r>
            <a:r>
              <a:rPr lang="en-GB" dirty="0" smtClean="0"/>
              <a:t>HOURS (principle@phc.ox.ac.uk)</a:t>
            </a:r>
          </a:p>
          <a:p>
            <a:pPr marL="285750" indent="-285750">
              <a:buFont typeface="Arial" panose="020B0604020202020204" pitchFamily="34" charset="0"/>
              <a:buChar char="•"/>
            </a:pPr>
            <a:endParaRPr lang="en-GB" dirty="0"/>
          </a:p>
          <a:p>
            <a:pPr lvl="0" algn="ctr"/>
            <a:r>
              <a:rPr lang="en-GB" dirty="0"/>
              <a:t> What SAEs should I report? </a:t>
            </a:r>
            <a:endParaRPr lang="en-GB" dirty="0" smtClean="0"/>
          </a:p>
          <a:p>
            <a:pPr lvl="0" algn="ctr"/>
            <a:r>
              <a:rPr lang="en-GB" dirty="0" smtClean="0"/>
              <a:t>An event which:</a:t>
            </a:r>
          </a:p>
          <a:p>
            <a:pPr lvl="0" algn="ctr"/>
            <a:r>
              <a:rPr lang="en-GB" dirty="0" err="1" smtClean="0"/>
              <a:t>i</a:t>
            </a:r>
            <a:r>
              <a:rPr lang="en-GB" dirty="0" smtClean="0"/>
              <a:t>) leads to </a:t>
            </a:r>
            <a:r>
              <a:rPr lang="en-GB" b="1" dirty="0" smtClean="0"/>
              <a:t>hospitalisation or death </a:t>
            </a:r>
            <a:r>
              <a:rPr lang="en-GB" dirty="0" smtClean="0"/>
              <a:t>NOT DUE to COVID-19</a:t>
            </a:r>
            <a:endParaRPr lang="en-GB" dirty="0"/>
          </a:p>
          <a:p>
            <a:pPr lvl="0" algn="ctr"/>
            <a:r>
              <a:rPr lang="en-GB" dirty="0" err="1">
                <a:solidFill>
                  <a:schemeClr val="tx2">
                    <a:lumMod val="75000"/>
                  </a:schemeClr>
                </a:solidFill>
              </a:rPr>
              <a:t>i</a:t>
            </a:r>
            <a:r>
              <a:rPr lang="en-GB" dirty="0">
                <a:solidFill>
                  <a:schemeClr val="tx2">
                    <a:lumMod val="75000"/>
                  </a:schemeClr>
                </a:solidFill>
              </a:rPr>
              <a:t>) i</a:t>
            </a:r>
            <a:r>
              <a:rPr lang="en-GB" dirty="0" smtClean="0">
                <a:solidFill>
                  <a:schemeClr val="tx2">
                    <a:lumMod val="75000"/>
                  </a:schemeClr>
                </a:solidFill>
              </a:rPr>
              <a:t>s </a:t>
            </a:r>
            <a:r>
              <a:rPr lang="en-GB" b="1" dirty="0" smtClean="0">
                <a:solidFill>
                  <a:schemeClr val="tx2">
                    <a:lumMod val="75000"/>
                  </a:schemeClr>
                </a:solidFill>
              </a:rPr>
              <a:t>life-threatening</a:t>
            </a:r>
            <a:endParaRPr lang="en-US" b="1" dirty="0">
              <a:solidFill>
                <a:schemeClr val="tx2">
                  <a:lumMod val="75000"/>
                </a:schemeClr>
              </a:solidFill>
            </a:endParaRPr>
          </a:p>
          <a:p>
            <a:pPr lvl="0" algn="ctr"/>
            <a:r>
              <a:rPr lang="en-US" dirty="0">
                <a:solidFill>
                  <a:schemeClr val="accent2">
                    <a:lumMod val="75000"/>
                  </a:schemeClr>
                </a:solidFill>
              </a:rPr>
              <a:t>ii) </a:t>
            </a:r>
            <a:r>
              <a:rPr lang="en-GB" dirty="0">
                <a:solidFill>
                  <a:schemeClr val="accent2">
                    <a:lumMod val="75000"/>
                  </a:schemeClr>
                </a:solidFill>
              </a:rPr>
              <a:t>results in persistent or significant </a:t>
            </a:r>
            <a:r>
              <a:rPr lang="en-GB" b="1" dirty="0" smtClean="0">
                <a:solidFill>
                  <a:schemeClr val="accent2">
                    <a:lumMod val="75000"/>
                  </a:schemeClr>
                </a:solidFill>
              </a:rPr>
              <a:t>disability/incapacity</a:t>
            </a:r>
          </a:p>
          <a:p>
            <a:pPr lvl="0" algn="ctr"/>
            <a:r>
              <a:rPr lang="en-US" dirty="0" smtClean="0">
                <a:solidFill>
                  <a:schemeClr val="accent4">
                    <a:lumMod val="50000"/>
                  </a:schemeClr>
                </a:solidFill>
              </a:rPr>
              <a:t> </a:t>
            </a:r>
            <a:r>
              <a:rPr lang="en-US" dirty="0">
                <a:solidFill>
                  <a:schemeClr val="accent4">
                    <a:lumMod val="50000"/>
                  </a:schemeClr>
                </a:solidFill>
              </a:rPr>
              <a:t>iii) </a:t>
            </a:r>
            <a:r>
              <a:rPr lang="en-GB" dirty="0">
                <a:solidFill>
                  <a:schemeClr val="accent4">
                    <a:lumMod val="50000"/>
                  </a:schemeClr>
                </a:solidFill>
              </a:rPr>
              <a:t>consists of a </a:t>
            </a:r>
            <a:r>
              <a:rPr lang="en-GB" b="1" dirty="0">
                <a:solidFill>
                  <a:schemeClr val="accent4">
                    <a:lumMod val="50000"/>
                  </a:schemeClr>
                </a:solidFill>
              </a:rPr>
              <a:t>congenital anomaly or birth defect</a:t>
            </a:r>
            <a:r>
              <a:rPr lang="en-GB" dirty="0">
                <a:solidFill>
                  <a:schemeClr val="accent4">
                    <a:lumMod val="50000"/>
                  </a:schemeClr>
                </a:solidFill>
              </a:rPr>
              <a:t>*.</a:t>
            </a:r>
            <a:endParaRPr lang="en-US" dirty="0">
              <a:solidFill>
                <a:schemeClr val="accent4">
                  <a:lumMod val="50000"/>
                </a:schemeClr>
              </a:solidFill>
            </a:endParaRPr>
          </a:p>
          <a:p>
            <a:pPr algn="ctr"/>
            <a:endParaRPr lang="en-GB" dirty="0"/>
          </a:p>
          <a:p>
            <a:pPr marL="285750" indent="-285750">
              <a:buFont typeface="Arial" panose="020B0604020202020204" pitchFamily="34" charset="0"/>
              <a:buChar char="•"/>
            </a:pPr>
            <a:endParaRPr lang="en-US" dirty="0"/>
          </a:p>
        </p:txBody>
      </p:sp>
      <p:sp>
        <p:nvSpPr>
          <p:cNvPr id="6" name="Rectangle 5"/>
          <p:cNvSpPr/>
          <p:nvPr/>
        </p:nvSpPr>
        <p:spPr>
          <a:xfrm>
            <a:off x="889461" y="5590176"/>
            <a:ext cx="7507696" cy="353943"/>
          </a:xfrm>
          <a:prstGeom prst="rect">
            <a:avLst/>
          </a:prstGeom>
        </p:spPr>
        <p:txBody>
          <a:bodyPr wrap="none">
            <a:spAutoFit/>
          </a:bodyPr>
          <a:lstStyle/>
          <a:p>
            <a:pPr marL="285750" indent="-285750">
              <a:buFont typeface="Arial" panose="020B0604020202020204" pitchFamily="34" charset="0"/>
              <a:buChar char="•"/>
            </a:pPr>
            <a:r>
              <a:rPr lang="en-GB" dirty="0" smtClean="0"/>
              <a:t>Hospitalisation </a:t>
            </a:r>
            <a:r>
              <a:rPr lang="en-GB" dirty="0"/>
              <a:t>or death due to COVID-19 </a:t>
            </a:r>
            <a:r>
              <a:rPr lang="en-GB" dirty="0" smtClean="0"/>
              <a:t>DO NOT need to be reported as SAEs</a:t>
            </a:r>
            <a:endParaRPr lang="en-US" dirty="0"/>
          </a:p>
        </p:txBody>
      </p:sp>
    </p:spTree>
    <p:extLst>
      <p:ext uri="{BB962C8B-B14F-4D97-AF65-F5344CB8AC3E}">
        <p14:creationId xmlns:p14="http://schemas.microsoft.com/office/powerpoint/2010/main" val="1702919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9674" y="839735"/>
            <a:ext cx="9576579" cy="5397552"/>
          </a:xfrm>
          <a:prstGeom prst="rect">
            <a:avLst/>
          </a:prstGeom>
        </p:spPr>
      </p:pic>
      <p:sp>
        <p:nvSpPr>
          <p:cNvPr id="5" name="TextBox 4"/>
          <p:cNvSpPr txBox="1"/>
          <p:nvPr/>
        </p:nvSpPr>
        <p:spPr>
          <a:xfrm>
            <a:off x="1146369" y="4052073"/>
            <a:ext cx="1584573" cy="2185214"/>
          </a:xfrm>
          <a:prstGeom prst="rect">
            <a:avLst/>
          </a:prstGeom>
          <a:noFill/>
          <a:ln>
            <a:solidFill>
              <a:schemeClr val="tx1"/>
            </a:solidFill>
          </a:ln>
        </p:spPr>
        <p:txBody>
          <a:bodyPr wrap="square" rtlCol="0">
            <a:spAutoFit/>
          </a:bodyPr>
          <a:lstStyle/>
          <a:p>
            <a:pPr algn="ctr"/>
            <a:r>
              <a:rPr lang="en-GB" dirty="0" smtClean="0"/>
              <a:t>Identify potential participants through running a search of positive swab results</a:t>
            </a:r>
            <a:endParaRPr lang="en-GB" dirty="0"/>
          </a:p>
        </p:txBody>
      </p:sp>
      <p:sp>
        <p:nvSpPr>
          <p:cNvPr id="6" name="TextBox 5"/>
          <p:cNvSpPr txBox="1"/>
          <p:nvPr/>
        </p:nvSpPr>
        <p:spPr>
          <a:xfrm>
            <a:off x="2852341" y="4064667"/>
            <a:ext cx="1431985" cy="1661993"/>
          </a:xfrm>
          <a:prstGeom prst="rect">
            <a:avLst/>
          </a:prstGeom>
          <a:noFill/>
          <a:ln>
            <a:solidFill>
              <a:schemeClr val="tx1"/>
            </a:solidFill>
          </a:ln>
        </p:spPr>
        <p:txBody>
          <a:bodyPr wrap="square" rtlCol="0">
            <a:spAutoFit/>
          </a:bodyPr>
          <a:lstStyle/>
          <a:p>
            <a:pPr algn="ctr"/>
            <a:r>
              <a:rPr lang="en-GB" dirty="0" smtClean="0"/>
              <a:t>Identify potential participants who display COVID-19 symptoms</a:t>
            </a:r>
            <a:endParaRPr lang="en-GB" dirty="0"/>
          </a:p>
        </p:txBody>
      </p:sp>
      <p:sp>
        <p:nvSpPr>
          <p:cNvPr id="7" name="TextBox 6"/>
          <p:cNvSpPr txBox="1"/>
          <p:nvPr/>
        </p:nvSpPr>
        <p:spPr>
          <a:xfrm>
            <a:off x="4494859" y="4084421"/>
            <a:ext cx="2088221" cy="2169825"/>
          </a:xfrm>
          <a:prstGeom prst="rect">
            <a:avLst/>
          </a:prstGeom>
          <a:noFill/>
          <a:ln>
            <a:solidFill>
              <a:schemeClr val="tx1"/>
            </a:solidFill>
          </a:ln>
        </p:spPr>
        <p:txBody>
          <a:bodyPr wrap="square" rtlCol="0">
            <a:spAutoFit/>
          </a:bodyPr>
          <a:lstStyle/>
          <a:p>
            <a:pPr algn="ctr"/>
            <a:r>
              <a:rPr lang="en-GB" sz="1500" dirty="0" smtClean="0"/>
              <a:t>Support participant enrolment to the trial by providing online/phone access. </a:t>
            </a:r>
          </a:p>
          <a:p>
            <a:pPr algn="ctr"/>
            <a:r>
              <a:rPr lang="en-GB" sz="1500" dirty="0" smtClean="0"/>
              <a:t>The central trial team can perform all activities over the phone with the participant/study partner</a:t>
            </a:r>
            <a:endParaRPr lang="en-GB" sz="1500" dirty="0"/>
          </a:p>
        </p:txBody>
      </p:sp>
      <p:sp>
        <p:nvSpPr>
          <p:cNvPr id="8" name="TextBox 7"/>
          <p:cNvSpPr txBox="1"/>
          <p:nvPr/>
        </p:nvSpPr>
        <p:spPr>
          <a:xfrm>
            <a:off x="6793614" y="4088076"/>
            <a:ext cx="1556755" cy="1661993"/>
          </a:xfrm>
          <a:prstGeom prst="rect">
            <a:avLst/>
          </a:prstGeom>
          <a:noFill/>
          <a:ln>
            <a:solidFill>
              <a:schemeClr val="tx1"/>
            </a:solidFill>
          </a:ln>
        </p:spPr>
        <p:txBody>
          <a:bodyPr wrap="square" rtlCol="0">
            <a:spAutoFit/>
          </a:bodyPr>
          <a:lstStyle/>
          <a:p>
            <a:pPr algn="ctr"/>
            <a:r>
              <a:rPr lang="en-GB" dirty="0" smtClean="0"/>
              <a:t>Support participants with self-swabbing/ medication administration</a:t>
            </a:r>
            <a:endParaRPr lang="en-GB" dirty="0"/>
          </a:p>
        </p:txBody>
      </p:sp>
      <p:sp>
        <p:nvSpPr>
          <p:cNvPr id="9" name="TextBox 8"/>
          <p:cNvSpPr txBox="1"/>
          <p:nvPr/>
        </p:nvSpPr>
        <p:spPr>
          <a:xfrm>
            <a:off x="8471768" y="4095688"/>
            <a:ext cx="1725283" cy="1754326"/>
          </a:xfrm>
          <a:prstGeom prst="rect">
            <a:avLst/>
          </a:prstGeom>
          <a:noFill/>
          <a:ln>
            <a:solidFill>
              <a:schemeClr val="tx1"/>
            </a:solidFill>
          </a:ln>
        </p:spPr>
        <p:txBody>
          <a:bodyPr wrap="square" rtlCol="0">
            <a:spAutoFit/>
          </a:bodyPr>
          <a:lstStyle/>
          <a:p>
            <a:pPr algn="ctr"/>
            <a:r>
              <a:rPr lang="en-GB" sz="1800" dirty="0"/>
              <a:t>Support participant </a:t>
            </a:r>
            <a:r>
              <a:rPr lang="en-GB" sz="1800" dirty="0" smtClean="0"/>
              <a:t>follow-up </a:t>
            </a:r>
            <a:r>
              <a:rPr lang="en-GB" sz="1800" dirty="0"/>
              <a:t>by providing online/phone access.</a:t>
            </a:r>
            <a:endParaRPr lang="en-GB" dirty="0"/>
          </a:p>
        </p:txBody>
      </p:sp>
      <p:pic>
        <p:nvPicPr>
          <p:cNvPr id="10" name="Picture 9"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705696" y="98915"/>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9111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531" y="2145427"/>
            <a:ext cx="9185563" cy="2554545"/>
          </a:xfrm>
          <a:prstGeom prst="rect">
            <a:avLst/>
          </a:prstGeom>
        </p:spPr>
        <p:txBody>
          <a:bodyPr wrap="square">
            <a:spAutoFit/>
          </a:bodyPr>
          <a:lstStyle/>
          <a:p>
            <a:pPr algn="ct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MANY THANKS!</a:t>
            </a:r>
          </a:p>
          <a:p>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Please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contact the team if you have any problems</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a:t>
            </a:r>
          </a:p>
          <a:p>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Email: principle@phc.ox.ac.uk</a:t>
            </a:r>
            <a:b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Phone Number: 0800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138 0880</a:t>
            </a:r>
            <a:endParaRPr lang="en-GB" sz="2800" dirty="0">
              <a:solidFill>
                <a:schemeClr val="bg1"/>
              </a:solidFill>
            </a:endParaRPr>
          </a:p>
        </p:txBody>
      </p:sp>
      <p:pic>
        <p:nvPicPr>
          <p:cNvPr id="3" name="Picture 2"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799387" y="115541"/>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35291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705696" y="98915"/>
            <a:ext cx="1847850" cy="666115"/>
          </a:xfrm>
          <a:prstGeom prst="rect">
            <a:avLst/>
          </a:prstGeom>
          <a:noFill/>
          <a:ln>
            <a:noFill/>
          </a:ln>
          <a:effectLst/>
          <a:extLst>
            <a:ext uri="{53640926-AAD7-44D8-BBD7-CCE9431645EC}">
              <a14:shadowObscured xmlns:a14="http://schemas.microsoft.com/office/drawing/2010/main"/>
            </a:ext>
          </a:extLst>
        </p:spPr>
      </p:pic>
      <p:sp>
        <p:nvSpPr>
          <p:cNvPr id="2" name="TextBox 1"/>
          <p:cNvSpPr txBox="1"/>
          <p:nvPr/>
        </p:nvSpPr>
        <p:spPr>
          <a:xfrm>
            <a:off x="242047" y="1253146"/>
            <a:ext cx="5513294" cy="584775"/>
          </a:xfrm>
          <a:prstGeom prst="rect">
            <a:avLst/>
          </a:prstGeom>
          <a:solidFill>
            <a:schemeClr val="accent6">
              <a:lumMod val="75000"/>
            </a:schemeClr>
          </a:solidFill>
        </p:spPr>
        <p:txBody>
          <a:bodyPr wrap="square" rtlCol="0">
            <a:spAutoFit/>
          </a:bodyPr>
          <a:lstStyle/>
          <a:p>
            <a:pPr algn="ctr"/>
            <a:r>
              <a:rPr lang="en-GB" sz="3200" dirty="0" smtClean="0"/>
              <a:t>Care Homes </a:t>
            </a:r>
            <a:r>
              <a:rPr lang="en-GB" sz="3200" dirty="0" smtClean="0"/>
              <a:t>will need to:</a:t>
            </a:r>
            <a:endParaRPr lang="en-GB" sz="3200" dirty="0"/>
          </a:p>
        </p:txBody>
      </p:sp>
      <p:sp>
        <p:nvSpPr>
          <p:cNvPr id="11" name="TextBox 10"/>
          <p:cNvSpPr txBox="1"/>
          <p:nvPr/>
        </p:nvSpPr>
        <p:spPr>
          <a:xfrm>
            <a:off x="1223682" y="2050545"/>
            <a:ext cx="9439836" cy="4093428"/>
          </a:xfrm>
          <a:prstGeom prst="rect">
            <a:avLst/>
          </a:prstGeom>
          <a:noFill/>
        </p:spPr>
        <p:txBody>
          <a:bodyPr wrap="square" rtlCol="0">
            <a:spAutoFit/>
          </a:bodyPr>
          <a:lstStyle/>
          <a:p>
            <a:pPr marL="571500" lvl="0" indent="-571500">
              <a:buClr>
                <a:schemeClr val="accent6">
                  <a:lumMod val="75000"/>
                </a:schemeClr>
              </a:buClr>
              <a:buSzPct val="120000"/>
              <a:buFont typeface="Wingdings" panose="05000000000000000000" pitchFamily="2" charset="2"/>
              <a:buChar char="ü"/>
            </a:pPr>
            <a:r>
              <a:rPr lang="en-US" sz="2000" dirty="0" smtClean="0">
                <a:solidFill>
                  <a:schemeClr val="bg1"/>
                </a:solidFill>
              </a:rPr>
              <a:t>Identify potential participants by using the following methods:</a:t>
            </a:r>
          </a:p>
          <a:p>
            <a:pPr marL="514350" lvl="0" indent="-514350">
              <a:buClr>
                <a:schemeClr val="accent6">
                  <a:lumMod val="75000"/>
                </a:schemeClr>
              </a:buClr>
              <a:buSzPct val="120000"/>
              <a:buAutoNum type="romanLcParenR"/>
            </a:pPr>
            <a:r>
              <a:rPr lang="en-US" sz="2000" dirty="0" smtClean="0">
                <a:solidFill>
                  <a:schemeClr val="bg1"/>
                </a:solidFill>
              </a:rPr>
              <a:t>Perform search of records to identify residents with a positive swab test</a:t>
            </a:r>
          </a:p>
          <a:p>
            <a:pPr marL="514350" lvl="0" indent="-514350">
              <a:buClr>
                <a:schemeClr val="accent6">
                  <a:lumMod val="75000"/>
                </a:schemeClr>
              </a:buClr>
              <a:buSzPct val="120000"/>
              <a:buAutoNum type="romanLcParenR"/>
            </a:pPr>
            <a:r>
              <a:rPr lang="en-US" sz="2000" dirty="0" smtClean="0">
                <a:solidFill>
                  <a:schemeClr val="bg1"/>
                </a:solidFill>
              </a:rPr>
              <a:t>Identify participants with COVID-19 symptoms and ask them if they’re interested in registering for the trial.</a:t>
            </a:r>
          </a:p>
          <a:p>
            <a:pPr lvl="0">
              <a:buClr>
                <a:schemeClr val="accent6">
                  <a:lumMod val="75000"/>
                </a:schemeClr>
              </a:buClr>
              <a:buSzPct val="120000"/>
            </a:pPr>
            <a:endParaRPr lang="en-US" sz="2000" dirty="0">
              <a:solidFill>
                <a:schemeClr val="bg1"/>
              </a:solidFill>
            </a:endParaRPr>
          </a:p>
          <a:p>
            <a:pPr marL="342900" lvl="0" indent="-342900">
              <a:buClr>
                <a:schemeClr val="accent6">
                  <a:lumMod val="75000"/>
                </a:schemeClr>
              </a:buClr>
              <a:buSzPct val="120000"/>
              <a:buFont typeface="Wingdings" panose="05000000000000000000" pitchFamily="2" charset="2"/>
              <a:buChar char="ü"/>
            </a:pPr>
            <a:r>
              <a:rPr lang="en-GB" sz="2000" dirty="0" smtClean="0">
                <a:solidFill>
                  <a:srgbClr val="FFFFFF"/>
                </a:solidFill>
              </a:rPr>
              <a:t>The care home </a:t>
            </a:r>
            <a:r>
              <a:rPr lang="en-GB" sz="2000" dirty="0">
                <a:solidFill>
                  <a:srgbClr val="FFFFFF"/>
                </a:solidFill>
              </a:rPr>
              <a:t>will be provided with the following information to provide to potential </a:t>
            </a:r>
            <a:r>
              <a:rPr lang="en-GB" sz="2000" dirty="0" smtClean="0">
                <a:solidFill>
                  <a:srgbClr val="FFFFFF"/>
                </a:solidFill>
              </a:rPr>
              <a:t>participants:</a:t>
            </a:r>
            <a:endParaRPr lang="en-US" sz="2000" dirty="0">
              <a:solidFill>
                <a:srgbClr val="FFFFFF"/>
              </a:solidFill>
            </a:endParaRPr>
          </a:p>
          <a:p>
            <a:pPr marL="342900" lvl="0" indent="-342900">
              <a:buClr>
                <a:schemeClr val="accent6">
                  <a:lumMod val="75000"/>
                </a:schemeClr>
              </a:buClr>
              <a:buSzPct val="120000"/>
              <a:buFont typeface="Arial" panose="020B0604020202020204" pitchFamily="34" charset="0"/>
              <a:buChar char="•"/>
            </a:pPr>
            <a:r>
              <a:rPr lang="en-GB" sz="2000" dirty="0" smtClean="0">
                <a:solidFill>
                  <a:srgbClr val="FFFFFF"/>
                </a:solidFill>
              </a:rPr>
              <a:t>Patient </a:t>
            </a:r>
            <a:r>
              <a:rPr lang="en-GB" sz="2000" dirty="0">
                <a:solidFill>
                  <a:srgbClr val="FFFFFF"/>
                </a:solidFill>
              </a:rPr>
              <a:t>Information </a:t>
            </a:r>
            <a:r>
              <a:rPr lang="en-GB" sz="2000" dirty="0" smtClean="0">
                <a:solidFill>
                  <a:srgbClr val="FFFFFF"/>
                </a:solidFill>
              </a:rPr>
              <a:t>Sheet, including a simplified pictorial version</a:t>
            </a:r>
          </a:p>
          <a:p>
            <a:pPr marL="342900" lvl="0" indent="-342900">
              <a:buClr>
                <a:schemeClr val="accent6">
                  <a:lumMod val="75000"/>
                </a:schemeClr>
              </a:buClr>
              <a:buSzPct val="120000"/>
              <a:buFont typeface="Arial" panose="020B0604020202020204" pitchFamily="34" charset="0"/>
              <a:buChar char="•"/>
            </a:pPr>
            <a:r>
              <a:rPr lang="en-GB" sz="2000" dirty="0" smtClean="0">
                <a:solidFill>
                  <a:srgbClr val="FFFFFF"/>
                </a:solidFill>
              </a:rPr>
              <a:t>Participant </a:t>
            </a:r>
            <a:r>
              <a:rPr lang="en-GB" sz="2000" dirty="0">
                <a:solidFill>
                  <a:srgbClr val="FFFFFF"/>
                </a:solidFill>
              </a:rPr>
              <a:t>Recruitment </a:t>
            </a:r>
            <a:r>
              <a:rPr lang="en-GB" sz="2000" dirty="0" smtClean="0">
                <a:solidFill>
                  <a:srgbClr val="FFFFFF"/>
                </a:solidFill>
              </a:rPr>
              <a:t>Poster – to advertise the study throughout the different care homes.</a:t>
            </a:r>
          </a:p>
          <a:p>
            <a:pPr marL="342900" lvl="0" indent="-342900">
              <a:buClr>
                <a:schemeClr val="accent6">
                  <a:lumMod val="75000"/>
                </a:schemeClr>
              </a:buClr>
              <a:buSzPct val="120000"/>
              <a:buFont typeface="Arial" panose="020B0604020202020204" pitchFamily="34" charset="0"/>
              <a:buChar char="•"/>
            </a:pPr>
            <a:endParaRPr lang="en-GB" sz="2000" dirty="0" smtClean="0">
              <a:solidFill>
                <a:srgbClr val="FFFFFF"/>
              </a:solidFill>
            </a:endParaRPr>
          </a:p>
          <a:p>
            <a:pPr lvl="0">
              <a:buClr>
                <a:schemeClr val="accent6">
                  <a:lumMod val="75000"/>
                </a:schemeClr>
              </a:buClr>
              <a:buSzPct val="120000"/>
            </a:pPr>
            <a:endParaRPr lang="en-US" sz="2000" dirty="0">
              <a:solidFill>
                <a:srgbClr val="FFFFFF"/>
              </a:solidFill>
            </a:endParaRPr>
          </a:p>
          <a:p>
            <a:pPr lvl="0">
              <a:buClr>
                <a:schemeClr val="accent6">
                  <a:lumMod val="75000"/>
                </a:schemeClr>
              </a:buClr>
              <a:buSzPct val="120000"/>
            </a:pPr>
            <a:endParaRPr lang="en-GB" sz="2000" dirty="0" smtClean="0">
              <a:solidFill>
                <a:schemeClr val="bg1"/>
              </a:solidFill>
            </a:endParaRPr>
          </a:p>
        </p:txBody>
      </p:sp>
    </p:spTree>
    <p:extLst>
      <p:ext uri="{BB962C8B-B14F-4D97-AF65-F5344CB8AC3E}">
        <p14:creationId xmlns:p14="http://schemas.microsoft.com/office/powerpoint/2010/main" val="62467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INCIPLE-TRIAL_Colour_on-white"/>
          <p:cNvPicPr/>
          <p:nvPr/>
        </p:nvPicPr>
        <p:blipFill rotWithShape="1">
          <a:blip r:embed="rId2" cstate="print">
            <a:extLst>
              <a:ext uri="{28A0092B-C50C-407E-A947-70E740481C1C}">
                <a14:useLocalDpi xmlns:a14="http://schemas.microsoft.com/office/drawing/2010/main" val="0"/>
              </a:ext>
            </a:extLst>
          </a:blip>
          <a:srcRect l="4245" r="4245"/>
          <a:stretch/>
        </p:blipFill>
        <p:spPr bwMode="auto">
          <a:xfrm>
            <a:off x="4705696" y="98915"/>
            <a:ext cx="1847850" cy="666115"/>
          </a:xfrm>
          <a:prstGeom prst="rect">
            <a:avLst/>
          </a:prstGeom>
          <a:noFill/>
          <a:ln>
            <a:noFill/>
          </a:ln>
          <a:effectLst/>
          <a:extLst>
            <a:ext uri="{53640926-AAD7-44D8-BBD7-CCE9431645EC}">
              <a14:shadowObscured xmlns:a14="http://schemas.microsoft.com/office/drawing/2010/main"/>
            </a:ext>
          </a:extLst>
        </p:spPr>
      </p:pic>
      <p:sp>
        <p:nvSpPr>
          <p:cNvPr id="11" name="TextBox 10"/>
          <p:cNvSpPr txBox="1"/>
          <p:nvPr/>
        </p:nvSpPr>
        <p:spPr>
          <a:xfrm>
            <a:off x="1290916" y="1310957"/>
            <a:ext cx="9009530" cy="5016758"/>
          </a:xfrm>
          <a:prstGeom prst="rect">
            <a:avLst/>
          </a:prstGeom>
          <a:noFill/>
        </p:spPr>
        <p:txBody>
          <a:bodyPr wrap="square" rtlCol="0">
            <a:spAutoFit/>
          </a:bodyPr>
          <a:lstStyle/>
          <a:p>
            <a:pPr marL="342900" lvl="0" indent="-342900">
              <a:buClr>
                <a:schemeClr val="accent6">
                  <a:lumMod val="75000"/>
                </a:schemeClr>
              </a:buClr>
              <a:buSzPct val="120000"/>
              <a:buFont typeface="Arial" panose="020B0604020202020204" pitchFamily="34" charset="0"/>
              <a:buChar char="•"/>
            </a:pPr>
            <a:endParaRPr lang="en-GB" sz="2000" dirty="0" smtClean="0">
              <a:solidFill>
                <a:srgbClr val="FFFFFF"/>
              </a:solidFill>
            </a:endParaRPr>
          </a:p>
          <a:p>
            <a:pPr lvl="0">
              <a:buClr>
                <a:schemeClr val="accent6">
                  <a:lumMod val="75000"/>
                </a:schemeClr>
              </a:buClr>
              <a:buSzPct val="120000"/>
            </a:pPr>
            <a:endParaRPr lang="en-US" sz="2000" dirty="0">
              <a:solidFill>
                <a:srgbClr val="FFFFFF"/>
              </a:solidFill>
            </a:endParaRPr>
          </a:p>
          <a:p>
            <a:pPr marL="342900" lvl="0" indent="-342900">
              <a:buClr>
                <a:schemeClr val="accent6">
                  <a:lumMod val="75000"/>
                </a:schemeClr>
              </a:buClr>
              <a:buSzPct val="120000"/>
              <a:buFont typeface="Wingdings" panose="05000000000000000000" pitchFamily="2" charset="2"/>
              <a:buChar char="v"/>
            </a:pPr>
            <a:endParaRPr lang="en-GB" sz="2000" dirty="0" smtClean="0">
              <a:solidFill>
                <a:schemeClr val="bg1"/>
              </a:solidFill>
            </a:endParaRPr>
          </a:p>
          <a:p>
            <a:pPr marL="342900" lvl="0" indent="-342900">
              <a:buClr>
                <a:schemeClr val="accent6">
                  <a:lumMod val="75000"/>
                </a:schemeClr>
              </a:buClr>
              <a:buSzPct val="120000"/>
              <a:buFont typeface="Wingdings" panose="05000000000000000000" pitchFamily="2" charset="2"/>
              <a:buChar char="v"/>
            </a:pPr>
            <a:r>
              <a:rPr lang="en-GB" sz="2000" dirty="0" smtClean="0">
                <a:solidFill>
                  <a:schemeClr val="bg1"/>
                </a:solidFill>
              </a:rPr>
              <a:t>Screening, eligibility, informed consent and follow-up can all be performed </a:t>
            </a:r>
            <a:r>
              <a:rPr lang="en-GB" sz="2000" dirty="0" smtClean="0">
                <a:solidFill>
                  <a:schemeClr val="bg1"/>
                </a:solidFill>
              </a:rPr>
              <a:t>through </a:t>
            </a:r>
            <a:r>
              <a:rPr lang="en-GB" sz="2000" dirty="0" smtClean="0">
                <a:solidFill>
                  <a:schemeClr val="bg1"/>
                </a:solidFill>
              </a:rPr>
              <a:t>the online </a:t>
            </a:r>
            <a:r>
              <a:rPr lang="en-GB" sz="2000" dirty="0" smtClean="0">
                <a:solidFill>
                  <a:schemeClr val="bg1"/>
                </a:solidFill>
              </a:rPr>
              <a:t>trial website. If online access is not possible, the trial team will collect all of this information over the phone.</a:t>
            </a:r>
          </a:p>
          <a:p>
            <a:pPr marL="342900" lvl="0" indent="-342900">
              <a:buClr>
                <a:schemeClr val="accent6">
                  <a:lumMod val="75000"/>
                </a:schemeClr>
              </a:buClr>
              <a:buSzPct val="120000"/>
              <a:buFont typeface="Wingdings" panose="05000000000000000000" pitchFamily="2" charset="2"/>
              <a:buChar char="v"/>
            </a:pPr>
            <a:endParaRPr lang="en-GB" sz="2000" dirty="0" smtClean="0">
              <a:solidFill>
                <a:schemeClr val="bg1"/>
              </a:solidFill>
            </a:endParaRPr>
          </a:p>
          <a:p>
            <a:pPr marL="342900" lvl="0" indent="-342900">
              <a:buClr>
                <a:schemeClr val="accent6">
                  <a:lumMod val="75000"/>
                </a:schemeClr>
              </a:buClr>
              <a:buSzPct val="120000"/>
              <a:buFont typeface="Wingdings" panose="05000000000000000000" pitchFamily="2" charset="2"/>
              <a:buChar char="v"/>
            </a:pPr>
            <a:r>
              <a:rPr lang="en-GB" sz="2000" dirty="0" smtClean="0">
                <a:solidFill>
                  <a:schemeClr val="bg1"/>
                </a:solidFill>
              </a:rPr>
              <a:t>Participant packs containing: swab, participant identification card, trial booklet and medication (</a:t>
            </a:r>
            <a:r>
              <a:rPr lang="en-GB" sz="2000" dirty="0" smtClean="0">
                <a:solidFill>
                  <a:schemeClr val="bg1"/>
                </a:solidFill>
              </a:rPr>
              <a:t>if </a:t>
            </a:r>
            <a:r>
              <a:rPr lang="en-GB" sz="2000" dirty="0" smtClean="0">
                <a:solidFill>
                  <a:schemeClr val="bg1"/>
                </a:solidFill>
              </a:rPr>
              <a:t>randomised </a:t>
            </a:r>
            <a:r>
              <a:rPr lang="en-GB" sz="2000" dirty="0">
                <a:solidFill>
                  <a:schemeClr val="bg1"/>
                </a:solidFill>
              </a:rPr>
              <a:t>to the trial treatment </a:t>
            </a:r>
            <a:r>
              <a:rPr lang="en-GB" sz="2000" dirty="0" smtClean="0">
                <a:solidFill>
                  <a:schemeClr val="bg1"/>
                </a:solidFill>
              </a:rPr>
              <a:t>arm) will </a:t>
            </a:r>
            <a:r>
              <a:rPr lang="en-GB" sz="2000" dirty="0" smtClean="0">
                <a:solidFill>
                  <a:schemeClr val="bg1"/>
                </a:solidFill>
              </a:rPr>
              <a:t>be sent directly to </a:t>
            </a:r>
            <a:r>
              <a:rPr lang="en-GB" sz="2000" dirty="0" smtClean="0">
                <a:solidFill>
                  <a:schemeClr val="bg1"/>
                </a:solidFill>
              </a:rPr>
              <a:t>the participant </a:t>
            </a:r>
            <a:r>
              <a:rPr lang="en-GB" sz="2000" dirty="0" smtClean="0">
                <a:solidFill>
                  <a:schemeClr val="bg1"/>
                </a:solidFill>
              </a:rPr>
              <a:t>from </a:t>
            </a:r>
            <a:r>
              <a:rPr lang="en-GB" sz="2000" dirty="0" smtClean="0">
                <a:solidFill>
                  <a:schemeClr val="bg1"/>
                </a:solidFill>
              </a:rPr>
              <a:t>the CTU.</a:t>
            </a:r>
          </a:p>
          <a:p>
            <a:pPr marL="342900" lvl="0" indent="-342900">
              <a:buClr>
                <a:schemeClr val="accent6">
                  <a:lumMod val="75000"/>
                </a:schemeClr>
              </a:buClr>
              <a:buSzPct val="120000"/>
              <a:buFont typeface="Wingdings" panose="05000000000000000000" pitchFamily="2" charset="2"/>
              <a:buChar char="v"/>
            </a:pPr>
            <a:endParaRPr lang="en-GB" sz="2000" dirty="0">
              <a:solidFill>
                <a:schemeClr val="bg1"/>
              </a:solidFill>
            </a:endParaRPr>
          </a:p>
          <a:p>
            <a:pPr marL="342900" indent="-342900">
              <a:buClr>
                <a:schemeClr val="accent6">
                  <a:lumMod val="75000"/>
                </a:schemeClr>
              </a:buClr>
              <a:buSzPct val="120000"/>
              <a:buFont typeface="Wingdings" panose="05000000000000000000" pitchFamily="2" charset="2"/>
              <a:buChar char="v"/>
            </a:pPr>
            <a:r>
              <a:rPr lang="en-GB" sz="2000" dirty="0" smtClean="0">
                <a:solidFill>
                  <a:schemeClr val="bg1"/>
                </a:solidFill>
              </a:rPr>
              <a:t>Participants are asked to complete an online daily diary for 28 days (approx. 10 </a:t>
            </a:r>
            <a:r>
              <a:rPr lang="en-GB" sz="2000" dirty="0" err="1" smtClean="0">
                <a:solidFill>
                  <a:schemeClr val="bg1"/>
                </a:solidFill>
              </a:rPr>
              <a:t>mins</a:t>
            </a:r>
            <a:r>
              <a:rPr lang="en-GB" sz="2000" dirty="0" smtClean="0">
                <a:solidFill>
                  <a:schemeClr val="bg1"/>
                </a:solidFill>
              </a:rPr>
              <a:t>/day</a:t>
            </a:r>
            <a:r>
              <a:rPr lang="en-GB" sz="2000" dirty="0">
                <a:solidFill>
                  <a:schemeClr val="bg1"/>
                </a:solidFill>
              </a:rPr>
              <a:t>). If online access is not possible, the trial team will collect </a:t>
            </a:r>
            <a:r>
              <a:rPr lang="en-GB" sz="2000" dirty="0" smtClean="0">
                <a:solidFill>
                  <a:schemeClr val="bg1"/>
                </a:solidFill>
              </a:rPr>
              <a:t>follow-up information </a:t>
            </a:r>
            <a:r>
              <a:rPr lang="en-GB" sz="2000" dirty="0">
                <a:solidFill>
                  <a:schemeClr val="bg1"/>
                </a:solidFill>
              </a:rPr>
              <a:t>over the </a:t>
            </a:r>
            <a:r>
              <a:rPr lang="en-GB" sz="2000" dirty="0" smtClean="0">
                <a:solidFill>
                  <a:schemeClr val="bg1"/>
                </a:solidFill>
              </a:rPr>
              <a:t>phone at day 7, 14 and 28 (we can arrange a mutually convenient time to call the participant, during the first phone call).</a:t>
            </a:r>
            <a:endParaRPr lang="en-GB" sz="2000" dirty="0">
              <a:solidFill>
                <a:schemeClr val="bg1"/>
              </a:solidFill>
            </a:endParaRPr>
          </a:p>
          <a:p>
            <a:pPr marL="342900" lvl="0" indent="-342900">
              <a:buClr>
                <a:schemeClr val="accent6">
                  <a:lumMod val="75000"/>
                </a:schemeClr>
              </a:buClr>
              <a:buSzPct val="120000"/>
              <a:buFont typeface="Wingdings" panose="05000000000000000000" pitchFamily="2" charset="2"/>
              <a:buChar char="v"/>
            </a:pPr>
            <a:endParaRPr lang="en-GB" sz="2000" dirty="0" smtClean="0">
              <a:solidFill>
                <a:schemeClr val="bg1"/>
              </a:solidFill>
            </a:endParaRPr>
          </a:p>
        </p:txBody>
      </p:sp>
      <p:sp>
        <p:nvSpPr>
          <p:cNvPr id="5" name="TextBox 4"/>
          <p:cNvSpPr txBox="1"/>
          <p:nvPr/>
        </p:nvSpPr>
        <p:spPr>
          <a:xfrm>
            <a:off x="369793" y="1163540"/>
            <a:ext cx="10851777" cy="584775"/>
          </a:xfrm>
          <a:prstGeom prst="rect">
            <a:avLst/>
          </a:prstGeom>
          <a:solidFill>
            <a:schemeClr val="accent6">
              <a:lumMod val="75000"/>
            </a:schemeClr>
          </a:solidFill>
        </p:spPr>
        <p:txBody>
          <a:bodyPr wrap="square" rtlCol="0">
            <a:spAutoFit/>
          </a:bodyPr>
          <a:lstStyle/>
          <a:p>
            <a:pPr algn="ctr"/>
            <a:r>
              <a:rPr lang="en-GB" sz="3200" dirty="0" smtClean="0"/>
              <a:t>Trial activities performed centrally by the trial team</a:t>
            </a:r>
            <a:endParaRPr lang="en-GB" sz="3200" dirty="0"/>
          </a:p>
        </p:txBody>
      </p:sp>
    </p:spTree>
    <p:extLst>
      <p:ext uri="{BB962C8B-B14F-4D97-AF65-F5344CB8AC3E}">
        <p14:creationId xmlns:p14="http://schemas.microsoft.com/office/powerpoint/2010/main" val="329026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4493" y="1048871"/>
            <a:ext cx="3926541" cy="769441"/>
          </a:xfrm>
          <a:prstGeom prst="rect">
            <a:avLst/>
          </a:prstGeom>
          <a:noFill/>
        </p:spPr>
        <p:txBody>
          <a:bodyPr wrap="square" rtlCol="0">
            <a:spAutoFit/>
          </a:bodyPr>
          <a:lstStyle/>
          <a:p>
            <a:r>
              <a:rPr lang="en-GB" sz="4400" dirty="0" smtClean="0">
                <a:solidFill>
                  <a:srgbClr val="FFFFFF"/>
                </a:solidFill>
              </a:rPr>
              <a:t>Study Partner</a:t>
            </a:r>
            <a:endParaRPr lang="en-US" sz="4400" dirty="0">
              <a:solidFill>
                <a:srgbClr val="FFFFFF"/>
              </a:solidFill>
            </a:endParaRPr>
          </a:p>
        </p:txBody>
      </p:sp>
      <p:sp>
        <p:nvSpPr>
          <p:cNvPr id="3" name="TextBox 2"/>
          <p:cNvSpPr txBox="1"/>
          <p:nvPr/>
        </p:nvSpPr>
        <p:spPr>
          <a:xfrm>
            <a:off x="1223682" y="1818312"/>
            <a:ext cx="9191063"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FFFFFF"/>
                </a:solidFill>
              </a:rPr>
              <a:t>T</a:t>
            </a:r>
            <a:r>
              <a:rPr lang="en-GB" sz="2400" dirty="0" smtClean="0">
                <a:solidFill>
                  <a:srgbClr val="FFFFFF"/>
                </a:solidFill>
              </a:rPr>
              <a:t>he trial </a:t>
            </a:r>
            <a:r>
              <a:rPr lang="en-GB" sz="2400" dirty="0">
                <a:solidFill>
                  <a:srgbClr val="FFFFFF"/>
                </a:solidFill>
              </a:rPr>
              <a:t>team will ask the potential participant </a:t>
            </a:r>
            <a:r>
              <a:rPr lang="en-GB" sz="2400" dirty="0" smtClean="0">
                <a:solidFill>
                  <a:srgbClr val="FFFFFF"/>
                </a:solidFill>
              </a:rPr>
              <a:t>to (if possible) </a:t>
            </a:r>
            <a:r>
              <a:rPr lang="en-GB" sz="2400" dirty="0">
                <a:solidFill>
                  <a:srgbClr val="FFFFFF"/>
                </a:solidFill>
              </a:rPr>
              <a:t>include a phone number and email address for a study </a:t>
            </a:r>
            <a:r>
              <a:rPr lang="en-GB" sz="2400" dirty="0" smtClean="0">
                <a:solidFill>
                  <a:srgbClr val="FFFFFF"/>
                </a:solidFill>
              </a:rPr>
              <a:t>partner. </a:t>
            </a:r>
          </a:p>
          <a:p>
            <a:endParaRPr lang="en-GB" sz="2400" dirty="0" smtClean="0">
              <a:solidFill>
                <a:srgbClr val="FFFFFF"/>
              </a:solidFill>
            </a:endParaRPr>
          </a:p>
          <a:p>
            <a:pPr marL="342900" indent="-342900">
              <a:buFont typeface="Arial" panose="020B0604020202020204" pitchFamily="34" charset="0"/>
              <a:buChar char="•"/>
            </a:pPr>
            <a:r>
              <a:rPr lang="en-GB" sz="2400" dirty="0" smtClean="0">
                <a:solidFill>
                  <a:srgbClr val="FFFFFF"/>
                </a:solidFill>
              </a:rPr>
              <a:t>The study partner may </a:t>
            </a:r>
            <a:r>
              <a:rPr lang="en-GB" sz="2400" dirty="0">
                <a:solidFill>
                  <a:srgbClr val="FFFFFF"/>
                </a:solidFill>
              </a:rPr>
              <a:t>provide assistance to the study participant in completing trial </a:t>
            </a:r>
            <a:r>
              <a:rPr lang="en-GB" sz="2400" dirty="0" smtClean="0">
                <a:solidFill>
                  <a:srgbClr val="FFFFFF"/>
                </a:solidFill>
              </a:rPr>
              <a:t>procedures, particularly in </a:t>
            </a:r>
            <a:r>
              <a:rPr lang="en-GB" sz="2400" dirty="0">
                <a:solidFill>
                  <a:srgbClr val="FFFFFF"/>
                </a:solidFill>
              </a:rPr>
              <a:t>environments such as residential and nursing </a:t>
            </a:r>
            <a:r>
              <a:rPr lang="en-GB" sz="2400" dirty="0" smtClean="0">
                <a:solidFill>
                  <a:srgbClr val="FFFFFF"/>
                </a:solidFill>
              </a:rPr>
              <a:t>homes.</a:t>
            </a:r>
          </a:p>
          <a:p>
            <a:endParaRPr lang="en-GB" sz="2400" dirty="0" smtClean="0">
              <a:solidFill>
                <a:srgbClr val="FFFFFF"/>
              </a:solidFill>
            </a:endParaRPr>
          </a:p>
          <a:p>
            <a:pPr marL="342900" indent="-342900">
              <a:buFont typeface="Arial" panose="020B0604020202020204" pitchFamily="34" charset="0"/>
              <a:buChar char="•"/>
            </a:pPr>
            <a:r>
              <a:rPr lang="en-GB" sz="2400" dirty="0" smtClean="0">
                <a:solidFill>
                  <a:srgbClr val="FFFFFF"/>
                </a:solidFill>
              </a:rPr>
              <a:t>A study partner letter will be provided to outline </a:t>
            </a:r>
            <a:r>
              <a:rPr lang="en-GB" sz="2400" dirty="0">
                <a:solidFill>
                  <a:srgbClr val="FFFFFF"/>
                </a:solidFill>
              </a:rPr>
              <a:t>guidelines on how study partners can support participants in the trial. </a:t>
            </a:r>
            <a:endParaRPr lang="en-GB" sz="2400" dirty="0" smtClean="0">
              <a:solidFill>
                <a:srgbClr val="FFFFFF"/>
              </a:solidFill>
            </a:endParaRPr>
          </a:p>
          <a:p>
            <a:endParaRPr lang="en-US" sz="2400" dirty="0">
              <a:solidFill>
                <a:srgbClr val="FFFFFF"/>
              </a:solidFill>
            </a:endParaRPr>
          </a:p>
        </p:txBody>
      </p:sp>
    </p:spTree>
    <p:extLst>
      <p:ext uri="{BB962C8B-B14F-4D97-AF65-F5344CB8AC3E}">
        <p14:creationId xmlns:p14="http://schemas.microsoft.com/office/powerpoint/2010/main" val="2942121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54" y="1009272"/>
            <a:ext cx="9821846" cy="3123932"/>
          </a:xfrm>
          <a:prstGeom prst="rect">
            <a:avLst/>
          </a:prstGeom>
          <a:noFill/>
        </p:spPr>
        <p:txBody>
          <a:bodyPr wrap="square" rtlCol="0">
            <a:spAutoFit/>
          </a:bodyPr>
          <a:lstStyle/>
          <a:p>
            <a:pPr lvl="0"/>
            <a:r>
              <a:rPr lang="en-US" sz="4000" dirty="0">
                <a:solidFill>
                  <a:schemeClr val="bg1"/>
                </a:solidFill>
              </a:rPr>
              <a:t>Aim</a:t>
            </a:r>
            <a:r>
              <a:rPr lang="en-US" sz="4000" dirty="0" smtClean="0">
                <a:solidFill>
                  <a:schemeClr val="bg1"/>
                </a:solidFill>
              </a:rPr>
              <a:t>:</a:t>
            </a:r>
          </a:p>
          <a:p>
            <a:pPr lvl="0"/>
            <a:endParaRPr lang="en-US" dirty="0">
              <a:solidFill>
                <a:schemeClr val="bg1"/>
              </a:solidFill>
            </a:endParaRPr>
          </a:p>
          <a:p>
            <a:pPr lvl="0" algn="ctr"/>
            <a:r>
              <a:rPr lang="en-US" dirty="0" smtClean="0">
                <a:solidFill>
                  <a:schemeClr val="bg1"/>
                </a:solidFill>
              </a:rPr>
              <a:t> </a:t>
            </a:r>
            <a:r>
              <a:rPr lang="en-US" sz="2800" dirty="0" smtClean="0">
                <a:solidFill>
                  <a:schemeClr val="bg1"/>
                </a:solidFill>
              </a:rPr>
              <a:t>To </a:t>
            </a:r>
            <a:r>
              <a:rPr lang="en-US" sz="2800" dirty="0">
                <a:solidFill>
                  <a:schemeClr val="bg1"/>
                </a:solidFill>
              </a:rPr>
              <a:t>be the national Primary Care platform trial for UK COVID-19, assessing the effectiveness of trial treatments in </a:t>
            </a:r>
            <a:r>
              <a:rPr lang="en-US" sz="2800" b="1" dirty="0">
                <a:solidFill>
                  <a:schemeClr val="bg1"/>
                </a:solidFill>
              </a:rPr>
              <a:t>reducing the need for hospital admission or death for patients</a:t>
            </a:r>
            <a:r>
              <a:rPr lang="en-US" sz="2800" dirty="0">
                <a:solidFill>
                  <a:schemeClr val="bg1"/>
                </a:solidFill>
              </a:rPr>
              <a:t> with suspected COVID-19 infection aged ≥50 years with comorbidity, and aged ≥65 with or without </a:t>
            </a:r>
            <a:r>
              <a:rPr lang="en-US" sz="2800" dirty="0" smtClean="0">
                <a:solidFill>
                  <a:schemeClr val="bg1"/>
                </a:solidFill>
              </a:rPr>
              <a:t>comorbidity</a:t>
            </a:r>
            <a:endParaRPr lang="en-GB" sz="28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0150" y="4564091"/>
            <a:ext cx="3595100" cy="1919259"/>
          </a:xfrm>
          <a:prstGeom prst="rect">
            <a:avLst/>
          </a:prstGeom>
        </p:spPr>
      </p:pic>
      <p:pic>
        <p:nvPicPr>
          <p:cNvPr id="4" name="Picture 3"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680752" y="73977"/>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761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741" y="1046541"/>
            <a:ext cx="7661025"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We are looking at…</a:t>
            </a:r>
            <a:endParaRPr lang="en-US" sz="4400" dirty="0">
              <a:latin typeface="Arial" panose="020B0604020202020204" pitchFamily="34" charset="0"/>
              <a:cs typeface="Arial" panose="020B0604020202020204" pitchFamily="34" charset="0"/>
            </a:endParaRPr>
          </a:p>
        </p:txBody>
      </p:sp>
      <p:sp>
        <p:nvSpPr>
          <p:cNvPr id="5" name="Oval 4"/>
          <p:cNvSpPr/>
          <p:nvPr/>
        </p:nvSpPr>
        <p:spPr>
          <a:xfrm>
            <a:off x="997527" y="3009207"/>
            <a:ext cx="2593571" cy="25187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1200830" y="3496788"/>
            <a:ext cx="2165825" cy="1569660"/>
          </a:xfrm>
          <a:prstGeom prst="rect">
            <a:avLst/>
          </a:prstGeom>
          <a:noFill/>
        </p:spPr>
        <p:txBody>
          <a:bodyPr wrap="square" rtlCol="0">
            <a:spAutoFit/>
          </a:bodyPr>
          <a:lstStyle/>
          <a:p>
            <a:pPr algn="ctr">
              <a:spcAft>
                <a:spcPts val="2001"/>
              </a:spcAft>
            </a:pPr>
            <a:r>
              <a:rPr lang="en-GB" sz="2400" dirty="0"/>
              <a:t>E</a:t>
            </a:r>
            <a:r>
              <a:rPr lang="en-GB" sz="2400" dirty="0" smtClean="0"/>
              <a:t>xisting </a:t>
            </a:r>
            <a:r>
              <a:rPr lang="en-GB" sz="2400" dirty="0"/>
              <a:t>drugs that may be active against COVID-19 </a:t>
            </a:r>
            <a:endParaRPr lang="en-US" sz="4000" dirty="0">
              <a:latin typeface="Arial" panose="020B0604020202020204" pitchFamily="34" charset="0"/>
              <a:cs typeface="Arial" panose="020B0604020202020204" pitchFamily="34" charset="0"/>
            </a:endParaRPr>
          </a:p>
        </p:txBody>
      </p:sp>
      <p:sp>
        <p:nvSpPr>
          <p:cNvPr id="7" name="Oval 6"/>
          <p:cNvSpPr/>
          <p:nvPr/>
        </p:nvSpPr>
        <p:spPr>
          <a:xfrm>
            <a:off x="7348450" y="1624789"/>
            <a:ext cx="2618509" cy="2452603"/>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p:cNvSpPr txBox="1"/>
          <p:nvPr/>
        </p:nvSpPr>
        <p:spPr>
          <a:xfrm>
            <a:off x="7747462" y="2352502"/>
            <a:ext cx="1787236" cy="830997"/>
          </a:xfrm>
          <a:prstGeom prst="rect">
            <a:avLst/>
          </a:prstGeom>
          <a:noFill/>
        </p:spPr>
        <p:txBody>
          <a:bodyPr wrap="square" rtlCol="0">
            <a:spAutoFit/>
          </a:bodyPr>
          <a:lstStyle/>
          <a:p>
            <a:pPr algn="ctr"/>
            <a:r>
              <a:rPr lang="en-GB" sz="2400" dirty="0"/>
              <a:t>Best usual primary </a:t>
            </a:r>
            <a:r>
              <a:rPr lang="en-GB" sz="2400" dirty="0" smtClean="0"/>
              <a:t>care</a:t>
            </a:r>
            <a:endParaRPr lang="en-GB" sz="24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593" y="4422370"/>
            <a:ext cx="3098731" cy="2060979"/>
          </a:xfrm>
          <a:prstGeom prst="rect">
            <a:avLst/>
          </a:prstGeom>
        </p:spPr>
      </p:pic>
      <p:sp>
        <p:nvSpPr>
          <p:cNvPr id="4" name="Oval 3"/>
          <p:cNvSpPr/>
          <p:nvPr/>
        </p:nvSpPr>
        <p:spPr>
          <a:xfrm>
            <a:off x="4268585" y="2352502"/>
            <a:ext cx="2402378" cy="2410691"/>
          </a:xfrm>
          <a:prstGeom prst="ellipse">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4771505" y="2957682"/>
            <a:ext cx="1396538" cy="1200329"/>
          </a:xfrm>
          <a:prstGeom prst="rect">
            <a:avLst/>
          </a:prstGeom>
          <a:noFill/>
        </p:spPr>
        <p:txBody>
          <a:bodyPr wrap="square" rtlCol="0">
            <a:spAutoFit/>
          </a:bodyPr>
          <a:lstStyle/>
          <a:p>
            <a:r>
              <a:rPr lang="en-GB" sz="7200" dirty="0" smtClean="0"/>
              <a:t>VS</a:t>
            </a:r>
            <a:endParaRPr lang="en-GB" sz="7200" dirty="0"/>
          </a:p>
        </p:txBody>
      </p:sp>
      <p:pic>
        <p:nvPicPr>
          <p:cNvPr id="10" name="Picture 9" descr="PRINCIPLE-TRIAL_Colour_on-white"/>
          <p:cNvPicPr/>
          <p:nvPr/>
        </p:nvPicPr>
        <p:blipFill rotWithShape="1">
          <a:blip r:embed="rId3" cstate="print">
            <a:extLst>
              <a:ext uri="{28A0092B-C50C-407E-A947-70E740481C1C}">
                <a14:useLocalDpi xmlns:a14="http://schemas.microsoft.com/office/drawing/2010/main" val="0"/>
              </a:ext>
            </a:extLst>
          </a:blip>
          <a:srcRect l="4245" r="4245"/>
          <a:stretch/>
        </p:blipFill>
        <p:spPr bwMode="auto">
          <a:xfrm>
            <a:off x="4771505" y="77836"/>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63808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30124" y="1042540"/>
            <a:ext cx="4884088" cy="769441"/>
          </a:xfrm>
          <a:prstGeom prst="rect">
            <a:avLst/>
          </a:prstGeom>
          <a:noFill/>
        </p:spPr>
        <p:txBody>
          <a:bodyPr wrap="square" rtlCol="0">
            <a:spAutoFit/>
          </a:bodyPr>
          <a:lstStyle/>
          <a:p>
            <a:r>
              <a:rPr lang="en-US" sz="4400" dirty="0" smtClean="0">
                <a:solidFill>
                  <a:schemeClr val="bg1"/>
                </a:solidFill>
                <a:latin typeface="Arial" panose="020B0604020202020204" pitchFamily="34" charset="0"/>
                <a:cs typeface="Arial" panose="020B0604020202020204" pitchFamily="34" charset="0"/>
              </a:rPr>
              <a:t>We are looking for</a:t>
            </a:r>
            <a:endParaRPr lang="en-US" sz="44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0" y="1811981"/>
            <a:ext cx="11525250" cy="1077218"/>
          </a:xfrm>
          <a:prstGeom prst="rect">
            <a:avLst/>
          </a:prstGeom>
          <a:noFill/>
        </p:spPr>
        <p:txBody>
          <a:bodyPr wrap="square" rtlCol="0">
            <a:spAutoFit/>
          </a:bodyPr>
          <a:lstStyle/>
          <a:p>
            <a:pPr lvl="0"/>
            <a:r>
              <a:rPr lang="en-GB" sz="2300" dirty="0">
                <a:solidFill>
                  <a:schemeClr val="bg1"/>
                </a:solidFill>
              </a:rPr>
              <a:t>We are looking for: </a:t>
            </a:r>
            <a:r>
              <a:rPr lang="en-US" sz="2300" dirty="0">
                <a:solidFill>
                  <a:schemeClr val="bg1"/>
                </a:solidFill>
              </a:rPr>
              <a:t>Patients aged ≥50-64 years with any of the following listed comorbidities</a:t>
            </a:r>
            <a:r>
              <a:rPr lang="en-US" sz="2300" dirty="0" smtClean="0">
                <a:solidFill>
                  <a:schemeClr val="bg1"/>
                </a:solidFill>
              </a:rPr>
              <a:t>:</a:t>
            </a:r>
          </a:p>
          <a:p>
            <a:pPr lvl="0"/>
            <a:endParaRPr lang="en-GB" sz="2400" dirty="0">
              <a:solidFill>
                <a:schemeClr val="bg1"/>
              </a:solidFill>
            </a:endParaRPr>
          </a:p>
          <a:p>
            <a:pPr lvl="0"/>
            <a:endParaRPr lang="en-GB" dirty="0"/>
          </a:p>
        </p:txBody>
      </p:sp>
      <p:sp>
        <p:nvSpPr>
          <p:cNvPr id="5" name="Hexagon 4"/>
          <p:cNvSpPr/>
          <p:nvPr/>
        </p:nvSpPr>
        <p:spPr>
          <a:xfrm>
            <a:off x="1658389" y="4223976"/>
            <a:ext cx="2094807" cy="1687484"/>
          </a:xfrm>
          <a:prstGeom prst="hexag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6" name="Hexagon 5"/>
          <p:cNvSpPr/>
          <p:nvPr/>
        </p:nvSpPr>
        <p:spPr>
          <a:xfrm>
            <a:off x="2716184" y="2407310"/>
            <a:ext cx="2094807" cy="1687484"/>
          </a:xfrm>
          <a:prstGeom prst="hexag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
        <p:nvSpPr>
          <p:cNvPr id="7" name="Hexagon 6"/>
          <p:cNvSpPr/>
          <p:nvPr/>
        </p:nvSpPr>
        <p:spPr>
          <a:xfrm>
            <a:off x="4014181" y="4237364"/>
            <a:ext cx="2094807" cy="1687484"/>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GB"/>
          </a:p>
        </p:txBody>
      </p:sp>
      <p:sp>
        <p:nvSpPr>
          <p:cNvPr id="8" name="Hexagon 7"/>
          <p:cNvSpPr/>
          <p:nvPr/>
        </p:nvSpPr>
        <p:spPr>
          <a:xfrm>
            <a:off x="5013960" y="2420698"/>
            <a:ext cx="2094807" cy="1687484"/>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Hexagon 8"/>
          <p:cNvSpPr/>
          <p:nvPr/>
        </p:nvSpPr>
        <p:spPr>
          <a:xfrm>
            <a:off x="7311043" y="2416862"/>
            <a:ext cx="2094807" cy="1687484"/>
          </a:xfrm>
          <a:prstGeom prst="hexagon">
            <a:avLst/>
          </a:prstGeom>
          <a:solidFill>
            <a:srgbClr val="EAEAEA"/>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0" name="Hexagon 9"/>
          <p:cNvSpPr/>
          <p:nvPr/>
        </p:nvSpPr>
        <p:spPr>
          <a:xfrm>
            <a:off x="6369973" y="4237364"/>
            <a:ext cx="2094807" cy="1687484"/>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p>
        </p:txBody>
      </p:sp>
      <p:sp>
        <p:nvSpPr>
          <p:cNvPr id="11" name="TextBox 10"/>
          <p:cNvSpPr txBox="1"/>
          <p:nvPr/>
        </p:nvSpPr>
        <p:spPr>
          <a:xfrm>
            <a:off x="2922270" y="2536492"/>
            <a:ext cx="1720735" cy="1785104"/>
          </a:xfrm>
          <a:prstGeom prst="rect">
            <a:avLst/>
          </a:prstGeom>
          <a:noFill/>
        </p:spPr>
        <p:txBody>
          <a:bodyPr wrap="square" rtlCol="0">
            <a:spAutoFit/>
          </a:bodyPr>
          <a:lstStyle/>
          <a:p>
            <a:pPr algn="ctr"/>
            <a:r>
              <a:rPr lang="en-US" sz="1600" dirty="0">
                <a:solidFill>
                  <a:schemeClr val="bg1"/>
                </a:solidFill>
              </a:rPr>
              <a:t>Known weakened immune system due to a serious illness or medication (e.g. chemotherapy); </a:t>
            </a:r>
            <a:endParaRPr lang="en-GB" sz="1600" dirty="0">
              <a:solidFill>
                <a:schemeClr val="bg1"/>
              </a:solidFill>
            </a:endParaRPr>
          </a:p>
          <a:p>
            <a:endParaRPr lang="en-GB" sz="1400" dirty="0"/>
          </a:p>
        </p:txBody>
      </p:sp>
      <p:sp>
        <p:nvSpPr>
          <p:cNvPr id="12" name="TextBox 11"/>
          <p:cNvSpPr txBox="1"/>
          <p:nvPr/>
        </p:nvSpPr>
        <p:spPr>
          <a:xfrm>
            <a:off x="5256066" y="2425456"/>
            <a:ext cx="1610593" cy="1169551"/>
          </a:xfrm>
          <a:prstGeom prst="rect">
            <a:avLst/>
          </a:prstGeom>
          <a:noFill/>
        </p:spPr>
        <p:txBody>
          <a:bodyPr wrap="square" rtlCol="0">
            <a:spAutoFit/>
          </a:bodyPr>
          <a:lstStyle/>
          <a:p>
            <a:pPr algn="ctr"/>
            <a:r>
              <a:rPr lang="en-US" sz="1800" dirty="0">
                <a:solidFill>
                  <a:schemeClr val="bg1"/>
                </a:solidFill>
              </a:rPr>
              <a:t>Known heart </a:t>
            </a:r>
            <a:r>
              <a:rPr lang="en-US" sz="1800" dirty="0" smtClean="0">
                <a:solidFill>
                  <a:schemeClr val="bg1"/>
                </a:solidFill>
              </a:rPr>
              <a:t>disease </a:t>
            </a:r>
            <a:r>
              <a:rPr lang="en-GB" dirty="0">
                <a:solidFill>
                  <a:schemeClr val="bg1"/>
                </a:solidFill>
              </a:rPr>
              <a:t>and/ or hypertension</a:t>
            </a:r>
            <a:endParaRPr lang="en-US" sz="1800" dirty="0" smtClean="0">
              <a:solidFill>
                <a:schemeClr val="bg1"/>
              </a:solidFill>
            </a:endParaRPr>
          </a:p>
          <a:p>
            <a:pPr algn="ctr"/>
            <a:endParaRPr lang="en-GB"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3538" y="3241981"/>
            <a:ext cx="692726" cy="943287"/>
          </a:xfrm>
          <a:prstGeom prst="rect">
            <a:avLst/>
          </a:prstGeom>
        </p:spPr>
      </p:pic>
      <p:sp>
        <p:nvSpPr>
          <p:cNvPr id="14" name="TextBox 13"/>
          <p:cNvSpPr txBox="1"/>
          <p:nvPr/>
        </p:nvSpPr>
        <p:spPr>
          <a:xfrm>
            <a:off x="7714212" y="2425456"/>
            <a:ext cx="1338348" cy="1184940"/>
          </a:xfrm>
          <a:prstGeom prst="rect">
            <a:avLst/>
          </a:prstGeom>
          <a:noFill/>
        </p:spPr>
        <p:txBody>
          <a:bodyPr wrap="square" rtlCol="0">
            <a:spAutoFit/>
          </a:bodyPr>
          <a:lstStyle/>
          <a:p>
            <a:pPr algn="ctr"/>
            <a:r>
              <a:rPr lang="en-US" sz="1800" dirty="0"/>
              <a:t>Known asthma or lung </a:t>
            </a:r>
            <a:r>
              <a:rPr lang="en-US" sz="1800" dirty="0" smtClean="0"/>
              <a:t>disease</a:t>
            </a:r>
          </a:p>
          <a:p>
            <a:pPr algn="ctr"/>
            <a:endParaRPr lang="en-GB"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468" y="3334246"/>
            <a:ext cx="1072662" cy="710080"/>
          </a:xfrm>
          <a:prstGeom prst="rect">
            <a:avLst/>
          </a:prstGeom>
        </p:spPr>
      </p:pic>
      <p:sp>
        <p:nvSpPr>
          <p:cNvPr id="16" name="TextBox 15"/>
          <p:cNvSpPr txBox="1"/>
          <p:nvPr/>
        </p:nvSpPr>
        <p:spPr>
          <a:xfrm>
            <a:off x="1995054" y="4439175"/>
            <a:ext cx="1421476" cy="1200329"/>
          </a:xfrm>
          <a:prstGeom prst="rect">
            <a:avLst/>
          </a:prstGeom>
          <a:noFill/>
        </p:spPr>
        <p:txBody>
          <a:bodyPr wrap="square" rtlCol="0">
            <a:spAutoFit/>
          </a:bodyPr>
          <a:lstStyle/>
          <a:p>
            <a:pPr algn="ctr"/>
            <a:r>
              <a:rPr lang="en-US" sz="1800" dirty="0">
                <a:solidFill>
                  <a:schemeClr val="bg1"/>
                </a:solidFill>
              </a:rPr>
              <a:t>Known diabetes not treated with insulin</a:t>
            </a:r>
            <a:endParaRPr lang="en-GB" dirty="0"/>
          </a:p>
        </p:txBody>
      </p:sp>
      <p:sp>
        <p:nvSpPr>
          <p:cNvPr id="17" name="TextBox 16"/>
          <p:cNvSpPr txBox="1"/>
          <p:nvPr/>
        </p:nvSpPr>
        <p:spPr>
          <a:xfrm>
            <a:off x="4392409" y="4464166"/>
            <a:ext cx="1338349" cy="923330"/>
          </a:xfrm>
          <a:prstGeom prst="rect">
            <a:avLst/>
          </a:prstGeom>
          <a:noFill/>
        </p:spPr>
        <p:txBody>
          <a:bodyPr wrap="square" rtlCol="0">
            <a:spAutoFit/>
          </a:bodyPr>
          <a:lstStyle/>
          <a:p>
            <a:pPr algn="ctr"/>
            <a:r>
              <a:rPr lang="en-US" sz="1800" dirty="0"/>
              <a:t>Known mild hepatic impairment</a:t>
            </a:r>
            <a:endParaRPr lang="en-GB" dirty="0"/>
          </a:p>
        </p:txBody>
      </p:sp>
      <p:sp>
        <p:nvSpPr>
          <p:cNvPr id="18" name="TextBox 17"/>
          <p:cNvSpPr txBox="1"/>
          <p:nvPr/>
        </p:nvSpPr>
        <p:spPr>
          <a:xfrm>
            <a:off x="6714951" y="4439176"/>
            <a:ext cx="1404850" cy="1200329"/>
          </a:xfrm>
          <a:prstGeom prst="rect">
            <a:avLst/>
          </a:prstGeom>
          <a:noFill/>
        </p:spPr>
        <p:txBody>
          <a:bodyPr wrap="square" rtlCol="0">
            <a:spAutoFit/>
          </a:bodyPr>
          <a:lstStyle/>
          <a:p>
            <a:pPr algn="ctr"/>
            <a:r>
              <a:rPr lang="en-US" sz="1800" dirty="0">
                <a:solidFill>
                  <a:schemeClr val="bg1"/>
                </a:solidFill>
              </a:rPr>
              <a:t>Known stroke or neurological problem</a:t>
            </a:r>
            <a:endParaRPr lang="en-GB" dirty="0"/>
          </a:p>
        </p:txBody>
      </p:sp>
      <p:sp>
        <p:nvSpPr>
          <p:cNvPr id="19" name="TextBox 18"/>
          <p:cNvSpPr txBox="1"/>
          <p:nvPr/>
        </p:nvSpPr>
        <p:spPr>
          <a:xfrm>
            <a:off x="2449483" y="6029039"/>
            <a:ext cx="9318568" cy="723275"/>
          </a:xfrm>
          <a:prstGeom prst="rect">
            <a:avLst/>
          </a:prstGeom>
          <a:noFill/>
        </p:spPr>
        <p:txBody>
          <a:bodyPr wrap="square" rtlCol="0">
            <a:spAutoFit/>
          </a:bodyPr>
          <a:lstStyle/>
          <a:p>
            <a:r>
              <a:rPr lang="en-GB" sz="2400" dirty="0" smtClean="0">
                <a:solidFill>
                  <a:schemeClr val="bg1"/>
                </a:solidFill>
              </a:rPr>
              <a:t>OR </a:t>
            </a:r>
            <a:r>
              <a:rPr lang="en-US" sz="2400" dirty="0">
                <a:solidFill>
                  <a:schemeClr val="bg1"/>
                </a:solidFill>
              </a:rPr>
              <a:t>Patients aged ≥65 with or without comorbidity</a:t>
            </a:r>
            <a:endParaRPr lang="en-GB" sz="2400" dirty="0">
              <a:solidFill>
                <a:schemeClr val="bg1"/>
              </a:solidFill>
            </a:endParaRPr>
          </a:p>
          <a:p>
            <a:r>
              <a:rPr lang="en-GB" dirty="0" smtClean="0"/>
              <a:t> </a:t>
            </a:r>
            <a:endParaRPr lang="en-GB" dirty="0"/>
          </a:p>
        </p:txBody>
      </p:sp>
      <p:pic>
        <p:nvPicPr>
          <p:cNvPr id="20" name="Picture 19"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927717" y="47308"/>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02698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7551" y="899887"/>
            <a:ext cx="2014883" cy="1938992"/>
          </a:xfrm>
          <a:prstGeom prst="rect">
            <a:avLst/>
          </a:prstGeom>
        </p:spPr>
        <p:txBody>
          <a:bodyPr wrap="square">
            <a:spAutoFit/>
          </a:bodyPr>
          <a:lstStyle/>
          <a:p>
            <a:pPr algn="ctr"/>
            <a:r>
              <a:rPr lang="en-GB" sz="4000" dirty="0">
                <a:solidFill>
                  <a:schemeClr val="bg1"/>
                </a:solidFill>
              </a:rPr>
              <a:t>WITH </a:t>
            </a:r>
          </a:p>
          <a:p>
            <a:endParaRPr lang="en-GB" sz="4000" dirty="0">
              <a:solidFill>
                <a:schemeClr val="bg1"/>
              </a:solidFill>
            </a:endParaRPr>
          </a:p>
          <a:p>
            <a:pPr lvl="0"/>
            <a:endParaRPr lang="en-GB" sz="4000" dirty="0">
              <a:solidFill>
                <a:schemeClr val="bg1"/>
              </a:solidFill>
            </a:endParaRPr>
          </a:p>
        </p:txBody>
      </p:sp>
      <p:sp>
        <p:nvSpPr>
          <p:cNvPr id="3" name="Rectangle 2"/>
          <p:cNvSpPr/>
          <p:nvPr/>
        </p:nvSpPr>
        <p:spPr>
          <a:xfrm>
            <a:off x="310281" y="1582996"/>
            <a:ext cx="2613399"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New Continuous Cough</a:t>
            </a:r>
            <a:endParaRPr lang="en-GB" sz="3600" dirty="0"/>
          </a:p>
        </p:txBody>
      </p:sp>
      <p:sp>
        <p:nvSpPr>
          <p:cNvPr id="4" name="Cloud 3"/>
          <p:cNvSpPr/>
          <p:nvPr/>
        </p:nvSpPr>
        <p:spPr>
          <a:xfrm>
            <a:off x="4052844" y="2115010"/>
            <a:ext cx="1756285" cy="133971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TextBox 4"/>
          <p:cNvSpPr txBox="1"/>
          <p:nvPr/>
        </p:nvSpPr>
        <p:spPr>
          <a:xfrm>
            <a:off x="4708126" y="2561664"/>
            <a:ext cx="1223248" cy="461665"/>
          </a:xfrm>
          <a:prstGeom prst="rect">
            <a:avLst/>
          </a:prstGeom>
          <a:noFill/>
        </p:spPr>
        <p:txBody>
          <a:bodyPr wrap="square" rtlCol="0">
            <a:spAutoFit/>
          </a:bodyPr>
          <a:lstStyle/>
          <a:p>
            <a:r>
              <a:rPr lang="en-GB" sz="2400" dirty="0" smtClean="0">
                <a:solidFill>
                  <a:schemeClr val="bg1"/>
                </a:solidFill>
              </a:rPr>
              <a:t>Or</a:t>
            </a:r>
            <a:endParaRPr lang="en-GB" sz="2400" dirty="0">
              <a:solidFill>
                <a:schemeClr val="bg1"/>
              </a:solidFill>
            </a:endParaRPr>
          </a:p>
        </p:txBody>
      </p:sp>
      <p:sp>
        <p:nvSpPr>
          <p:cNvPr id="6" name="Rectangle 5"/>
          <p:cNvSpPr/>
          <p:nvPr/>
        </p:nvSpPr>
        <p:spPr>
          <a:xfrm>
            <a:off x="6843498" y="1728406"/>
            <a:ext cx="2851265" cy="18869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A high temperature (hot to touch)</a:t>
            </a:r>
            <a:endParaRPr lang="en-GB" sz="3600" dirty="0"/>
          </a:p>
        </p:txBody>
      </p:sp>
      <p:sp>
        <p:nvSpPr>
          <p:cNvPr id="7" name="TextBox 6"/>
          <p:cNvSpPr txBox="1"/>
          <p:nvPr/>
        </p:nvSpPr>
        <p:spPr>
          <a:xfrm>
            <a:off x="3283526" y="5919913"/>
            <a:ext cx="5295697" cy="523220"/>
          </a:xfrm>
          <a:prstGeom prst="rect">
            <a:avLst/>
          </a:prstGeom>
          <a:noFill/>
        </p:spPr>
        <p:txBody>
          <a:bodyPr wrap="square" rtlCol="0">
            <a:spAutoFit/>
          </a:bodyPr>
          <a:lstStyle/>
          <a:p>
            <a:r>
              <a:rPr lang="en-US" sz="2800" b="1" dirty="0">
                <a:solidFill>
                  <a:schemeClr val="bg1"/>
                </a:solidFill>
              </a:rPr>
              <a:t>within </a:t>
            </a:r>
            <a:r>
              <a:rPr lang="en-US" sz="2800" b="1" dirty="0" smtClean="0">
                <a:solidFill>
                  <a:schemeClr val="bg1"/>
                </a:solidFill>
              </a:rPr>
              <a:t>14 </a:t>
            </a:r>
            <a:r>
              <a:rPr lang="en-US" sz="2800" b="1" dirty="0">
                <a:solidFill>
                  <a:schemeClr val="bg1"/>
                </a:solidFill>
              </a:rPr>
              <a:t>days of inclusion</a:t>
            </a:r>
            <a:endParaRPr lang="en-GB" sz="2800" b="1"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 y="3469985"/>
            <a:ext cx="2224987" cy="222498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712" y="822960"/>
            <a:ext cx="1969538" cy="1969538"/>
          </a:xfrm>
          <a:prstGeom prst="rect">
            <a:avLst/>
          </a:prstGeom>
        </p:spPr>
      </p:pic>
      <p:pic>
        <p:nvPicPr>
          <p:cNvPr id="10" name="Picture 9" descr="PRINCIPLE-TRIAL_Colour_on-white"/>
          <p:cNvPicPr/>
          <p:nvPr/>
        </p:nvPicPr>
        <p:blipFill rotWithShape="1">
          <a:blip r:embed="rId4" cstate="print">
            <a:extLst>
              <a:ext uri="{28A0092B-C50C-407E-A947-70E740481C1C}">
                <a14:useLocalDpi xmlns:a14="http://schemas.microsoft.com/office/drawing/2010/main" val="0"/>
              </a:ext>
            </a:extLst>
          </a:blip>
          <a:srcRect l="4245" r="4245"/>
          <a:stretch/>
        </p:blipFill>
        <p:spPr bwMode="auto">
          <a:xfrm>
            <a:off x="4521777" y="64333"/>
            <a:ext cx="1847850" cy="666115"/>
          </a:xfrm>
          <a:prstGeom prst="rect">
            <a:avLst/>
          </a:prstGeom>
          <a:noFill/>
          <a:ln>
            <a:noFill/>
          </a:ln>
          <a:effectLst/>
          <a:extLst>
            <a:ext uri="{53640926-AAD7-44D8-BBD7-CCE9431645EC}">
              <a14:shadowObscured xmlns:a14="http://schemas.microsoft.com/office/drawing/2010/main"/>
            </a:ext>
          </a:extLst>
        </p:spPr>
      </p:pic>
      <p:cxnSp>
        <p:nvCxnSpPr>
          <p:cNvPr id="12" name="Straight Connector 11"/>
          <p:cNvCxnSpPr/>
          <p:nvPr/>
        </p:nvCxnSpPr>
        <p:spPr>
          <a:xfrm flipV="1">
            <a:off x="2229899" y="3916392"/>
            <a:ext cx="6594923" cy="17253"/>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872235" y="3933645"/>
            <a:ext cx="655125" cy="461665"/>
          </a:xfrm>
          <a:prstGeom prst="rect">
            <a:avLst/>
          </a:prstGeom>
          <a:noFill/>
        </p:spPr>
        <p:txBody>
          <a:bodyPr wrap="square" rtlCol="0">
            <a:spAutoFit/>
          </a:bodyPr>
          <a:lstStyle/>
          <a:p>
            <a:r>
              <a:rPr lang="en-GB" sz="2400" dirty="0" smtClean="0">
                <a:solidFill>
                  <a:schemeClr val="bg1"/>
                </a:solidFill>
              </a:rPr>
              <a:t>OR</a:t>
            </a:r>
            <a:endParaRPr lang="en-GB" dirty="0">
              <a:solidFill>
                <a:schemeClr val="bg1"/>
              </a:solidFill>
            </a:endParaRPr>
          </a:p>
        </p:txBody>
      </p:sp>
      <p:sp>
        <p:nvSpPr>
          <p:cNvPr id="14" name="Rectangle 13"/>
          <p:cNvSpPr/>
          <p:nvPr/>
        </p:nvSpPr>
        <p:spPr>
          <a:xfrm>
            <a:off x="2776127" y="4625782"/>
            <a:ext cx="5203307" cy="10284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600" dirty="0" smtClean="0"/>
              <a:t>Positive SARS-CoV-2 test in the presence of symptoms</a:t>
            </a:r>
            <a:endParaRPr lang="en-GB" sz="3600" dirty="0"/>
          </a:p>
        </p:txBody>
      </p:sp>
    </p:spTree>
    <p:extLst>
      <p:ext uri="{BB962C8B-B14F-4D97-AF65-F5344CB8AC3E}">
        <p14:creationId xmlns:p14="http://schemas.microsoft.com/office/powerpoint/2010/main" val="298984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725926783"/>
              </p:ext>
            </p:extLst>
          </p:nvPr>
        </p:nvGraphicFramePr>
        <p:xfrm>
          <a:off x="416859" y="1062894"/>
          <a:ext cx="10865223" cy="512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PRINCIPLE-TRIAL_Colour_on-white"/>
          <p:cNvPicPr/>
          <p:nvPr/>
        </p:nvPicPr>
        <p:blipFill rotWithShape="1">
          <a:blip r:embed="rId7" cstate="print">
            <a:extLst>
              <a:ext uri="{28A0092B-C50C-407E-A947-70E740481C1C}">
                <a14:useLocalDpi xmlns:a14="http://schemas.microsoft.com/office/drawing/2010/main" val="0"/>
              </a:ext>
            </a:extLst>
          </a:blip>
          <a:srcRect l="4245" r="4245"/>
          <a:stretch/>
        </p:blipFill>
        <p:spPr bwMode="auto">
          <a:xfrm>
            <a:off x="4763885" y="65664"/>
            <a:ext cx="1847850" cy="666115"/>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68830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2937</TotalTime>
  <Words>1064</Words>
  <Application>Microsoft Office PowerPoint</Application>
  <PresentationFormat>Custom</PresentationFormat>
  <Paragraphs>103</Paragraphs>
  <Slides>17</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17</vt:i4>
      </vt:variant>
    </vt:vector>
  </HeadingPairs>
  <TitlesOfParts>
    <vt:vector size="25" baseType="lpstr">
      <vt:lpstr>Arial</vt:lpstr>
      <vt:lpstr>Calibri</vt:lpstr>
      <vt:lpstr>Times New Roman</vt:lpstr>
      <vt:lpstr>Wingdings</vt:lpstr>
      <vt:lpstr>Opening slide</vt:lpstr>
      <vt:lpstr>Opening slide alternative</vt:lpstr>
      <vt:lpstr>Text slide</vt:lpstr>
      <vt:lpstr>1_Text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UofO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Hannah Swayze</cp:lastModifiedBy>
  <cp:revision>199</cp:revision>
  <dcterms:created xsi:type="dcterms:W3CDTF">2014-03-20T14:30:16Z</dcterms:created>
  <dcterms:modified xsi:type="dcterms:W3CDTF">2020-06-29T08:32:37Z</dcterms:modified>
</cp:coreProperties>
</file>