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0" r:id="rId3"/>
    <p:sldMasterId id="2147483664" r:id="rId4"/>
  </p:sldMasterIdLst>
  <p:notesMasterIdLst>
    <p:notesMasterId r:id="rId34"/>
  </p:notesMasterIdLst>
  <p:sldIdLst>
    <p:sldId id="256" r:id="rId5"/>
    <p:sldId id="257" r:id="rId6"/>
    <p:sldId id="258" r:id="rId7"/>
    <p:sldId id="259" r:id="rId8"/>
    <p:sldId id="260" r:id="rId9"/>
    <p:sldId id="261" r:id="rId10"/>
    <p:sldId id="264" r:id="rId11"/>
    <p:sldId id="262" r:id="rId12"/>
    <p:sldId id="263" r:id="rId13"/>
    <p:sldId id="265" r:id="rId14"/>
    <p:sldId id="294" r:id="rId15"/>
    <p:sldId id="293" r:id="rId16"/>
    <p:sldId id="296" r:id="rId17"/>
    <p:sldId id="284" r:id="rId18"/>
    <p:sldId id="285" r:id="rId19"/>
    <p:sldId id="287" r:id="rId20"/>
    <p:sldId id="289" r:id="rId21"/>
    <p:sldId id="297" r:id="rId22"/>
    <p:sldId id="291" r:id="rId23"/>
    <p:sldId id="299" r:id="rId24"/>
    <p:sldId id="273" r:id="rId25"/>
    <p:sldId id="272" r:id="rId26"/>
    <p:sldId id="292" r:id="rId27"/>
    <p:sldId id="275" r:id="rId28"/>
    <p:sldId id="295" r:id="rId29"/>
    <p:sldId id="277" r:id="rId30"/>
    <p:sldId id="278" r:id="rId31"/>
    <p:sldId id="280" r:id="rId32"/>
    <p:sldId id="281" r:id="rId33"/>
  </p:sldIdLst>
  <p:sldSz cx="11525250"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userDrawn="1">
          <p15:clr>
            <a:srgbClr val="A4A3A4"/>
          </p15:clr>
        </p15:guide>
        <p15:guide id="2" pos="36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12" autoAdjust="0"/>
  </p:normalViewPr>
  <p:slideViewPr>
    <p:cSldViewPr snapToGrid="0" snapToObjects="1">
      <p:cViewPr varScale="1">
        <p:scale>
          <a:sx n="71" d="100"/>
          <a:sy n="71" d="100"/>
        </p:scale>
        <p:origin x="822" y="54"/>
      </p:cViewPr>
      <p:guideLst>
        <p:guide orient="horz" pos="2042"/>
        <p:guide pos="3631"/>
      </p:guideLst>
    </p:cSldViewPr>
  </p:slideViewPr>
  <p:notesTextViewPr>
    <p:cViewPr>
      <p:scale>
        <a:sx n="100" d="100"/>
        <a:sy n="100" d="100"/>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22096-0F87-4D11-BA9A-18382657269E}" type="doc">
      <dgm:prSet loTypeId="urn:microsoft.com/office/officeart/2005/8/layout/hProcess9" loCatId="process" qsTypeId="urn:microsoft.com/office/officeart/2005/8/quickstyle/simple1" qsCatId="simple" csTypeId="urn:microsoft.com/office/officeart/2005/8/colors/colorful1" csCatId="colorful" phldr="1"/>
      <dgm:spPr/>
    </dgm:pt>
    <dgm:pt modelId="{735CF333-836B-43DB-BA56-DB845B726103}">
      <dgm:prSet phldrT="[Text]"/>
      <dgm:spPr/>
      <dgm:t>
        <a:bodyPr/>
        <a:lstStyle/>
        <a:p>
          <a:r>
            <a:rPr lang="en-US" dirty="0" smtClean="0"/>
            <a:t> All assigned GP’s</a:t>
          </a:r>
          <a:r>
            <a:rPr lang="en-GB" dirty="0" smtClean="0"/>
            <a:t> will receive an email once a patient has provided informed consent</a:t>
          </a:r>
          <a:endParaRPr lang="en-US" dirty="0"/>
        </a:p>
      </dgm:t>
    </dgm:pt>
    <dgm:pt modelId="{D15F9CF7-48B1-47B4-B9E5-450F79008C91}" type="parTrans" cxnId="{A88EC63A-4505-4790-9FA2-850C578A6E69}">
      <dgm:prSet/>
      <dgm:spPr/>
      <dgm:t>
        <a:bodyPr/>
        <a:lstStyle/>
        <a:p>
          <a:endParaRPr lang="en-US"/>
        </a:p>
      </dgm:t>
    </dgm:pt>
    <dgm:pt modelId="{8B689CE1-4B5A-4A68-9C95-37C7DCF774B1}" type="sibTrans" cxnId="{A88EC63A-4505-4790-9FA2-850C578A6E69}">
      <dgm:prSet/>
      <dgm:spPr/>
      <dgm:t>
        <a:bodyPr/>
        <a:lstStyle/>
        <a:p>
          <a:endParaRPr lang="en-US"/>
        </a:p>
      </dgm:t>
    </dgm:pt>
    <dgm:pt modelId="{9E018FB9-500C-4826-A277-C273C3DB9DCE}">
      <dgm:prSet phldrT="[Text]"/>
      <dgm:spPr/>
      <dgm:t>
        <a:bodyPr/>
        <a:lstStyle/>
        <a:p>
          <a:r>
            <a:rPr lang="en-GB" dirty="0" smtClean="0"/>
            <a:t>Please follow the email link and log in to </a:t>
          </a:r>
          <a:r>
            <a:rPr lang="en-GB" b="1" dirty="0" smtClean="0"/>
            <a:t>Sentry</a:t>
          </a:r>
          <a:r>
            <a:rPr lang="en-GB" dirty="0" smtClean="0"/>
            <a:t> and confirm whether the patient is eligible to take part in the study.</a:t>
          </a:r>
          <a:endParaRPr lang="en-US" dirty="0"/>
        </a:p>
      </dgm:t>
    </dgm:pt>
    <dgm:pt modelId="{26BF7421-4E9A-48FE-A1BE-7F24FF43F7A0}" type="parTrans" cxnId="{60FD0159-157B-4A3E-9762-A4B29518577C}">
      <dgm:prSet/>
      <dgm:spPr/>
      <dgm:t>
        <a:bodyPr/>
        <a:lstStyle/>
        <a:p>
          <a:endParaRPr lang="en-US"/>
        </a:p>
      </dgm:t>
    </dgm:pt>
    <dgm:pt modelId="{205958DE-FFEF-456B-B21B-CDFAD254029B}" type="sibTrans" cxnId="{60FD0159-157B-4A3E-9762-A4B29518577C}">
      <dgm:prSet/>
      <dgm:spPr/>
      <dgm:t>
        <a:bodyPr/>
        <a:lstStyle/>
        <a:p>
          <a:endParaRPr lang="en-US"/>
        </a:p>
      </dgm:t>
    </dgm:pt>
    <dgm:pt modelId="{93EA7A12-B145-49F6-97B3-CE4DF9F42EA9}" type="pres">
      <dgm:prSet presAssocID="{8F322096-0F87-4D11-BA9A-18382657269E}" presName="CompostProcess" presStyleCnt="0">
        <dgm:presLayoutVars>
          <dgm:dir/>
          <dgm:resizeHandles val="exact"/>
        </dgm:presLayoutVars>
      </dgm:prSet>
      <dgm:spPr/>
    </dgm:pt>
    <dgm:pt modelId="{D42345CA-C610-47A0-A273-8DD0A9C826F8}" type="pres">
      <dgm:prSet presAssocID="{8F322096-0F87-4D11-BA9A-18382657269E}" presName="arrow" presStyleLbl="bgShp" presStyleIdx="0" presStyleCnt="1" custLinFactNeighborX="-1909" custLinFactNeighborY="9250"/>
      <dgm:spPr/>
    </dgm:pt>
    <dgm:pt modelId="{A55C6028-0399-41B3-8857-F30FCED75C44}" type="pres">
      <dgm:prSet presAssocID="{8F322096-0F87-4D11-BA9A-18382657269E}" presName="linearProcess" presStyleCnt="0"/>
      <dgm:spPr/>
    </dgm:pt>
    <dgm:pt modelId="{4FBBE622-6D07-4B75-AF44-11663EF5EA75}" type="pres">
      <dgm:prSet presAssocID="{735CF333-836B-43DB-BA56-DB845B726103}" presName="textNode" presStyleLbl="node1" presStyleIdx="0" presStyleCnt="2">
        <dgm:presLayoutVars>
          <dgm:bulletEnabled val="1"/>
        </dgm:presLayoutVars>
      </dgm:prSet>
      <dgm:spPr/>
      <dgm:t>
        <a:bodyPr/>
        <a:lstStyle/>
        <a:p>
          <a:endParaRPr lang="en-US"/>
        </a:p>
      </dgm:t>
    </dgm:pt>
    <dgm:pt modelId="{6813E1DA-8855-434A-B125-A79E2CCB1E6D}" type="pres">
      <dgm:prSet presAssocID="{8B689CE1-4B5A-4A68-9C95-37C7DCF774B1}" presName="sibTrans" presStyleCnt="0"/>
      <dgm:spPr/>
    </dgm:pt>
    <dgm:pt modelId="{CDF4D3F7-5156-4CC1-979C-B786B259077C}" type="pres">
      <dgm:prSet presAssocID="{9E018FB9-500C-4826-A277-C273C3DB9DCE}" presName="textNode" presStyleLbl="node1" presStyleIdx="1" presStyleCnt="2">
        <dgm:presLayoutVars>
          <dgm:bulletEnabled val="1"/>
        </dgm:presLayoutVars>
      </dgm:prSet>
      <dgm:spPr/>
      <dgm:t>
        <a:bodyPr/>
        <a:lstStyle/>
        <a:p>
          <a:endParaRPr lang="en-US"/>
        </a:p>
      </dgm:t>
    </dgm:pt>
  </dgm:ptLst>
  <dgm:cxnLst>
    <dgm:cxn modelId="{A88EC63A-4505-4790-9FA2-850C578A6E69}" srcId="{8F322096-0F87-4D11-BA9A-18382657269E}" destId="{735CF333-836B-43DB-BA56-DB845B726103}" srcOrd="0" destOrd="0" parTransId="{D15F9CF7-48B1-47B4-B9E5-450F79008C91}" sibTransId="{8B689CE1-4B5A-4A68-9C95-37C7DCF774B1}"/>
    <dgm:cxn modelId="{60FD0159-157B-4A3E-9762-A4B29518577C}" srcId="{8F322096-0F87-4D11-BA9A-18382657269E}" destId="{9E018FB9-500C-4826-A277-C273C3DB9DCE}" srcOrd="1" destOrd="0" parTransId="{26BF7421-4E9A-48FE-A1BE-7F24FF43F7A0}" sibTransId="{205958DE-FFEF-456B-B21B-CDFAD254029B}"/>
    <dgm:cxn modelId="{8D63081E-805F-4D22-831B-C5305CD2B165}" type="presOf" srcId="{9E018FB9-500C-4826-A277-C273C3DB9DCE}" destId="{CDF4D3F7-5156-4CC1-979C-B786B259077C}" srcOrd="0" destOrd="0" presId="urn:microsoft.com/office/officeart/2005/8/layout/hProcess9"/>
    <dgm:cxn modelId="{34A2D013-DC69-402A-B221-F980B0A9A557}" type="presOf" srcId="{735CF333-836B-43DB-BA56-DB845B726103}" destId="{4FBBE622-6D07-4B75-AF44-11663EF5EA75}" srcOrd="0" destOrd="0" presId="urn:microsoft.com/office/officeart/2005/8/layout/hProcess9"/>
    <dgm:cxn modelId="{49677CC3-5AB4-4E77-9BD9-0F74F29B2BD4}" type="presOf" srcId="{8F322096-0F87-4D11-BA9A-18382657269E}" destId="{93EA7A12-B145-49F6-97B3-CE4DF9F42EA9}" srcOrd="0" destOrd="0" presId="urn:microsoft.com/office/officeart/2005/8/layout/hProcess9"/>
    <dgm:cxn modelId="{DBCF1F3E-9DEC-4E6F-B81C-BEF6E5841576}" type="presParOf" srcId="{93EA7A12-B145-49F6-97B3-CE4DF9F42EA9}" destId="{D42345CA-C610-47A0-A273-8DD0A9C826F8}" srcOrd="0" destOrd="0" presId="urn:microsoft.com/office/officeart/2005/8/layout/hProcess9"/>
    <dgm:cxn modelId="{920E6C7D-EBCB-4BA4-995D-B50FFA43CD69}" type="presParOf" srcId="{93EA7A12-B145-49F6-97B3-CE4DF9F42EA9}" destId="{A55C6028-0399-41B3-8857-F30FCED75C44}" srcOrd="1" destOrd="0" presId="urn:microsoft.com/office/officeart/2005/8/layout/hProcess9"/>
    <dgm:cxn modelId="{3DB64E1F-31E2-4015-BD30-87588F83A3EF}" type="presParOf" srcId="{A55C6028-0399-41B3-8857-F30FCED75C44}" destId="{4FBBE622-6D07-4B75-AF44-11663EF5EA75}" srcOrd="0" destOrd="0" presId="urn:microsoft.com/office/officeart/2005/8/layout/hProcess9"/>
    <dgm:cxn modelId="{9E0D8EBA-AEF8-4316-88F2-1EEE2DFC0651}" type="presParOf" srcId="{A55C6028-0399-41B3-8857-F30FCED75C44}" destId="{6813E1DA-8855-434A-B125-A79E2CCB1E6D}" srcOrd="1" destOrd="0" presId="urn:microsoft.com/office/officeart/2005/8/layout/hProcess9"/>
    <dgm:cxn modelId="{14DED848-0328-4561-8BF1-62F6EBEB876A}" type="presParOf" srcId="{A55C6028-0399-41B3-8857-F30FCED75C44}" destId="{CDF4D3F7-5156-4CC1-979C-B786B25907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45CA-C610-47A0-A273-8DD0A9C826F8}">
      <dsp:nvSpPr>
        <dsp:cNvPr id="0" name=""/>
        <dsp:cNvSpPr/>
      </dsp:nvSpPr>
      <dsp:spPr>
        <a:xfrm>
          <a:off x="451586" y="0"/>
          <a:ext cx="6530975" cy="512233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BE622-6D07-4B75-AF44-11663EF5EA75}">
      <dsp:nvSpPr>
        <dsp:cNvPr id="0" name=""/>
        <dsp:cNvSpPr/>
      </dsp:nvSpPr>
      <dsp:spPr>
        <a:xfrm>
          <a:off x="481813" y="1536699"/>
          <a:ext cx="3266237" cy="20489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 All assigned GP’s</a:t>
          </a:r>
          <a:r>
            <a:rPr lang="en-GB" sz="2300" kern="1200" dirty="0" smtClean="0"/>
            <a:t> will receive an email once a patient has provided informed consent</a:t>
          </a:r>
          <a:endParaRPr lang="en-US" sz="2300" kern="1200" dirty="0"/>
        </a:p>
      </dsp:txBody>
      <dsp:txXfrm>
        <a:off x="581834" y="1636720"/>
        <a:ext cx="3066195" cy="1848891"/>
      </dsp:txXfrm>
    </dsp:sp>
    <dsp:sp modelId="{CDF4D3F7-5156-4CC1-979C-B786B259077C}">
      <dsp:nvSpPr>
        <dsp:cNvPr id="0" name=""/>
        <dsp:cNvSpPr/>
      </dsp:nvSpPr>
      <dsp:spPr>
        <a:xfrm>
          <a:off x="3935448" y="1536699"/>
          <a:ext cx="3266237" cy="20489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Please follow the email link and log in to </a:t>
          </a:r>
          <a:r>
            <a:rPr lang="en-GB" sz="2300" b="1" kern="1200" dirty="0" smtClean="0"/>
            <a:t>Sentry</a:t>
          </a:r>
          <a:r>
            <a:rPr lang="en-GB" sz="2300" kern="1200" dirty="0" smtClean="0"/>
            <a:t> and confirm whether the patient is eligible to take part in the study.</a:t>
          </a:r>
          <a:endParaRPr lang="en-US" sz="2300" kern="1200" dirty="0"/>
        </a:p>
      </dsp:txBody>
      <dsp:txXfrm>
        <a:off x="4035469" y="1636720"/>
        <a:ext cx="3066195" cy="18488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402B-2196-4C6E-9A3C-8841FEE39740}" type="datetimeFigureOut">
              <a:rPr lang="en-GB" smtClean="0"/>
              <a:t>28/04/2020</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9FF4C-48FC-4863-BBC4-308206D6F2E9}" type="slidenum">
              <a:rPr lang="en-GB" smtClean="0"/>
              <a:t>‹#›</a:t>
            </a:fld>
            <a:endParaRPr lang="en-GB"/>
          </a:p>
        </p:txBody>
      </p:sp>
    </p:spTree>
    <p:extLst>
      <p:ext uri="{BB962C8B-B14F-4D97-AF65-F5344CB8AC3E}">
        <p14:creationId xmlns:p14="http://schemas.microsoft.com/office/powerpoint/2010/main" val="6422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888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29523A6B-9077-41E9-BC1C-2E56DA2D99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C3C90A40-445B-4078-84F6-7F398169CA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F85E46A7-F3F1-493B-A6E2-2863EE62F6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87511A92-F34C-489C-83AD-4601F02C41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4"/>
            <a:ext cx="11525250"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08929B16-FDF7-4AA6-A2A9-39A89E7BD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1C7434D9-F1AE-452C-942D-BBCD81D23E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ox_small_cmyk_pos_rect.jpg">
            <a:extLst>
              <a:ext uri="{FF2B5EF4-FFF2-40B4-BE49-F238E27FC236}">
                <a16:creationId xmlns:a16="http://schemas.microsoft.com/office/drawing/2014/main" id="{08929B16-FDF7-4AA6-A2A9-39A89E7BD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1C7434D9-F1AE-452C-942D-BBCD81D23E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
        <p:nvSpPr>
          <p:cNvPr id="5" name="Rectangle 4">
            <a:extLst>
              <a:ext uri="{FF2B5EF4-FFF2-40B4-BE49-F238E27FC236}">
                <a16:creationId xmlns:a16="http://schemas.microsoft.com/office/drawing/2014/main" id="{75241E2E-BF1D-4781-8F87-A4119B080108}"/>
              </a:ext>
            </a:extLst>
          </p:cNvPr>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spTree>
    <p:extLst>
      <p:ext uri="{BB962C8B-B14F-4D97-AF65-F5344CB8AC3E}">
        <p14:creationId xmlns:p14="http://schemas.microsoft.com/office/powerpoint/2010/main" val="4021257167"/>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mailto:practiceenquiries@phc.ox.ac.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ortal.immform.dh.gov.uk/" TargetMode="Externa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787" y="1074994"/>
            <a:ext cx="7569099" cy="4960461"/>
          </a:xfrm>
          <a:prstGeom prst="rect">
            <a:avLst/>
          </a:prstGeom>
          <a:solidFill>
            <a:srgbClr val="FFFFFF">
              <a:alpha val="25098"/>
            </a:srgbClr>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PRINCIPLE study</a:t>
            </a:r>
          </a:p>
          <a:p>
            <a:r>
              <a:rPr lang="en-GB" sz="3600" dirty="0">
                <a:solidFill>
                  <a:schemeClr val="bg1"/>
                </a:solidFill>
              </a:rPr>
              <a:t>Platform Randomised trial of </a:t>
            </a:r>
            <a:r>
              <a:rPr lang="en-GB" sz="3600" dirty="0" err="1">
                <a:solidFill>
                  <a:schemeClr val="bg1"/>
                </a:solidFill>
              </a:rPr>
              <a:t>INterventions</a:t>
            </a:r>
            <a:r>
              <a:rPr lang="en-GB" sz="3600" dirty="0">
                <a:solidFill>
                  <a:schemeClr val="bg1"/>
                </a:solidFill>
              </a:rPr>
              <a:t> against COVID-19 In older </a:t>
            </a:r>
            <a:r>
              <a:rPr lang="en-GB" sz="3600" dirty="0" err="1" smtClean="0">
                <a:solidFill>
                  <a:schemeClr val="bg1"/>
                </a:solidFill>
              </a:rPr>
              <a:t>peoPLE</a:t>
            </a:r>
            <a:endParaRPr lang="en-US" sz="1867" dirty="0">
              <a:solidFill>
                <a:schemeClr val="bg1"/>
              </a:solidFill>
              <a:latin typeface="Arial" panose="020B0604020202020204" pitchFamily="34" charset="0"/>
              <a:cs typeface="Arial" panose="020B0604020202020204" pitchFamily="34" charset="0"/>
            </a:endParaRPr>
          </a:p>
          <a:p>
            <a:endParaRPr lang="en-US" sz="1867" dirty="0" smtClean="0">
              <a:solidFill>
                <a:schemeClr val="bg1"/>
              </a:solidFill>
              <a:latin typeface="Arial" panose="020B0604020202020204" pitchFamily="34" charset="0"/>
              <a:cs typeface="Arial" panose="020B0604020202020204" pitchFamily="34" charset="0"/>
            </a:endParaRPr>
          </a:p>
          <a:p>
            <a:pPr>
              <a:spcBef>
                <a:spcPts val="1800"/>
              </a:spcBef>
              <a:defRPr/>
            </a:pPr>
            <a:r>
              <a:rPr lang="en-GB" sz="2000" dirty="0">
                <a:solidFill>
                  <a:schemeClr val="bg1"/>
                </a:solidFill>
              </a:rPr>
              <a:t>Chief Investigator: Professor Chris Butler</a:t>
            </a:r>
          </a:p>
          <a:p>
            <a:pPr>
              <a:spcBef>
                <a:spcPts val="1800"/>
              </a:spcBef>
              <a:defRPr/>
            </a:pPr>
            <a:r>
              <a:rPr lang="en-GB" sz="2000" dirty="0">
                <a:solidFill>
                  <a:schemeClr val="bg1"/>
                </a:solidFill>
              </a:rPr>
              <a:t>Sponsor: University of Oxford </a:t>
            </a:r>
          </a:p>
          <a:p>
            <a:pPr>
              <a:spcBef>
                <a:spcPts val="1800"/>
              </a:spcBef>
              <a:defRPr/>
            </a:pPr>
            <a:r>
              <a:rPr lang="en-GB" sz="2000" dirty="0">
                <a:solidFill>
                  <a:schemeClr val="bg1"/>
                </a:solidFill>
              </a:rPr>
              <a:t>Funded by UKRI/NIHR </a:t>
            </a:r>
            <a:endParaRPr lang="en-US" sz="1867" dirty="0">
              <a:solidFill>
                <a:schemeClr val="bg1"/>
              </a:solidFill>
              <a:latin typeface="Arial" panose="020B0604020202020204" pitchFamily="34" charset="0"/>
              <a:cs typeface="Arial" panose="020B0604020202020204" pitchFamily="34" charset="0"/>
            </a:endParaRPr>
          </a:p>
          <a:p>
            <a:endParaRPr lang="en-US" sz="1867" dirty="0">
              <a:solidFill>
                <a:schemeClr val="bg1"/>
              </a:solidFill>
              <a:latin typeface="Arial" panose="020B0604020202020204" pitchFamily="34" charset="0"/>
              <a:cs typeface="Arial" panose="020B0604020202020204" pitchFamily="34" charset="0"/>
            </a:endParaRPr>
          </a:p>
        </p:txBody>
      </p:sp>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506191" y="73977"/>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53311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60" y="1569040"/>
            <a:ext cx="5786846" cy="353943"/>
          </a:xfrm>
          <a:prstGeom prst="rect">
            <a:avLst/>
          </a:prstGeom>
          <a:noFill/>
        </p:spPr>
        <p:txBody>
          <a:bodyPr wrap="square" rtlCol="0">
            <a:spAutoFit/>
          </a:bodyPr>
          <a:lstStyle/>
          <a:p>
            <a:pPr algn="ctr"/>
            <a:r>
              <a:rPr lang="en-US" dirty="0">
                <a:solidFill>
                  <a:schemeClr val="bg1"/>
                </a:solidFill>
              </a:rPr>
              <a:t>You will be taken to the ‘Participant Eligibility’ page</a:t>
            </a:r>
            <a:endParaRPr lang="en-GB" dirty="0">
              <a:solidFill>
                <a:schemeClr val="bg1"/>
              </a:solidFill>
            </a:endParaRPr>
          </a:p>
        </p:txBody>
      </p:sp>
      <p:pic>
        <p:nvPicPr>
          <p:cNvPr id="4" name="Picture 3"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47261" y="82289"/>
            <a:ext cx="1847850" cy="666115"/>
          </a:xfrm>
          <a:prstGeom prst="rect">
            <a:avLst/>
          </a:prstGeom>
          <a:noFill/>
          <a:ln>
            <a:noFill/>
          </a:ln>
          <a:effectLst/>
          <a:extLst>
            <a:ext uri="{53640926-AAD7-44D8-BBD7-CCE9431645EC}">
              <a14:shadowObscured xmlns:a14="http://schemas.microsoft.com/office/drawing/2010/main"/>
            </a:ext>
          </a:extLst>
        </p:spPr>
      </p:pic>
      <p:pic>
        <p:nvPicPr>
          <p:cNvPr id="5" name="Picture 4"/>
          <p:cNvPicPr/>
          <p:nvPr/>
        </p:nvPicPr>
        <p:blipFill rotWithShape="1">
          <a:blip r:embed="rId3"/>
          <a:srcRect l="10096" t="9692" r="7212" b="7070"/>
          <a:stretch/>
        </p:blipFill>
        <p:spPr bwMode="auto">
          <a:xfrm>
            <a:off x="198936" y="2078444"/>
            <a:ext cx="5307058" cy="27813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11218" t="11687" r="12019" b="29590"/>
          <a:stretch/>
        </p:blipFill>
        <p:spPr bwMode="auto">
          <a:xfrm>
            <a:off x="5898016" y="3514633"/>
            <a:ext cx="5440544" cy="269022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5505994" y="2899080"/>
            <a:ext cx="5786846" cy="615553"/>
          </a:xfrm>
          <a:prstGeom prst="rect">
            <a:avLst/>
          </a:prstGeom>
          <a:noFill/>
        </p:spPr>
        <p:txBody>
          <a:bodyPr wrap="square" rtlCol="0">
            <a:spAutoFit/>
          </a:bodyPr>
          <a:lstStyle/>
          <a:p>
            <a:pPr lvl="0" algn="ctr"/>
            <a:r>
              <a:rPr lang="en-US" dirty="0">
                <a:solidFill>
                  <a:schemeClr val="bg1"/>
                </a:solidFill>
              </a:rPr>
              <a:t>You will be asked to </a:t>
            </a:r>
            <a:r>
              <a:rPr lang="en-US" dirty="0" smtClean="0">
                <a:solidFill>
                  <a:schemeClr val="bg1"/>
                </a:solidFill>
              </a:rPr>
              <a:t>enter the Participant’s NHS number and confirm </a:t>
            </a:r>
            <a:r>
              <a:rPr lang="en-US" dirty="0">
                <a:solidFill>
                  <a:schemeClr val="bg1"/>
                </a:solidFill>
              </a:rPr>
              <a:t>that the Participant meets the Inclusion Criteria.</a:t>
            </a:r>
          </a:p>
        </p:txBody>
      </p:sp>
      <p:sp>
        <p:nvSpPr>
          <p:cNvPr id="8" name="TextBox 7"/>
          <p:cNvSpPr txBox="1"/>
          <p:nvPr/>
        </p:nvSpPr>
        <p:spPr>
          <a:xfrm>
            <a:off x="4362994" y="847884"/>
            <a:ext cx="2232117" cy="769441"/>
          </a:xfrm>
          <a:prstGeom prst="rect">
            <a:avLst/>
          </a:prstGeom>
          <a:noFill/>
        </p:spPr>
        <p:txBody>
          <a:bodyPr wrap="square" rtlCol="0">
            <a:spAutoFit/>
          </a:bodyPr>
          <a:lstStyle/>
          <a:p>
            <a:r>
              <a:rPr lang="en-GB" sz="4400" dirty="0" smtClean="0">
                <a:solidFill>
                  <a:schemeClr val="bg1"/>
                </a:solidFill>
              </a:rPr>
              <a:t>Sentry</a:t>
            </a:r>
            <a:endParaRPr lang="en-US" sz="4400" dirty="0">
              <a:solidFill>
                <a:schemeClr val="bg1"/>
              </a:solidFill>
            </a:endParaRPr>
          </a:p>
        </p:txBody>
      </p:sp>
    </p:spTree>
    <p:extLst>
      <p:ext uri="{BB962C8B-B14F-4D97-AF65-F5344CB8AC3E}">
        <p14:creationId xmlns:p14="http://schemas.microsoft.com/office/powerpoint/2010/main" val="284340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577" y="1539833"/>
            <a:ext cx="5786846" cy="353943"/>
          </a:xfrm>
          <a:prstGeom prst="rect">
            <a:avLst/>
          </a:prstGeom>
          <a:noFill/>
        </p:spPr>
        <p:txBody>
          <a:bodyPr wrap="square" rtlCol="0">
            <a:spAutoFit/>
          </a:bodyPr>
          <a:lstStyle/>
          <a:p>
            <a:pPr lvl="0"/>
            <a:r>
              <a:rPr lang="en-US" dirty="0">
                <a:solidFill>
                  <a:schemeClr val="bg1"/>
                </a:solidFill>
              </a:rPr>
              <a:t>Confirm the Participant does not meet the exclusion criteria</a:t>
            </a:r>
          </a:p>
        </p:txBody>
      </p:sp>
      <p:pic>
        <p:nvPicPr>
          <p:cNvPr id="4" name="Picture 3"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47261" y="82289"/>
            <a:ext cx="1847850" cy="666115"/>
          </a:xfrm>
          <a:prstGeom prst="rect">
            <a:avLst/>
          </a:prstGeom>
          <a:noFill/>
          <a:ln>
            <a:noFill/>
          </a:ln>
          <a:effectLst/>
          <a:extLst>
            <a:ext uri="{53640926-AAD7-44D8-BBD7-CCE9431645EC}">
              <a14:shadowObscured xmlns:a14="http://schemas.microsoft.com/office/drawing/2010/main"/>
            </a:ext>
          </a:extLst>
        </p:spPr>
      </p:pic>
      <p:sp>
        <p:nvSpPr>
          <p:cNvPr id="9" name="TextBox 8"/>
          <p:cNvSpPr txBox="1"/>
          <p:nvPr/>
        </p:nvSpPr>
        <p:spPr>
          <a:xfrm>
            <a:off x="4370339" y="847884"/>
            <a:ext cx="2232117" cy="769441"/>
          </a:xfrm>
          <a:prstGeom prst="rect">
            <a:avLst/>
          </a:prstGeom>
          <a:noFill/>
        </p:spPr>
        <p:txBody>
          <a:bodyPr wrap="square" rtlCol="0">
            <a:spAutoFit/>
          </a:bodyPr>
          <a:lstStyle/>
          <a:p>
            <a:r>
              <a:rPr lang="en-GB" sz="4400" dirty="0" smtClean="0">
                <a:solidFill>
                  <a:schemeClr val="bg1"/>
                </a:solidFill>
              </a:rPr>
              <a:t>Sentry</a:t>
            </a:r>
            <a:endParaRPr lang="en-US" sz="4400" dirty="0">
              <a:solidFill>
                <a:schemeClr val="bg1"/>
              </a:solidFill>
            </a:endParaRPr>
          </a:p>
        </p:txBody>
      </p:sp>
      <p:sp>
        <p:nvSpPr>
          <p:cNvPr id="10" name="TextBox 9"/>
          <p:cNvSpPr txBox="1"/>
          <p:nvPr/>
        </p:nvSpPr>
        <p:spPr>
          <a:xfrm>
            <a:off x="5486397" y="2585725"/>
            <a:ext cx="5786846" cy="615553"/>
          </a:xfrm>
          <a:prstGeom prst="rect">
            <a:avLst/>
          </a:prstGeom>
          <a:noFill/>
        </p:spPr>
        <p:txBody>
          <a:bodyPr wrap="square" rtlCol="0">
            <a:spAutoFit/>
          </a:bodyPr>
          <a:lstStyle/>
          <a:p>
            <a:pPr lvl="0" algn="ctr"/>
            <a:r>
              <a:rPr lang="en-GB" dirty="0" smtClean="0">
                <a:solidFill>
                  <a:schemeClr val="bg1"/>
                </a:solidFill>
              </a:rPr>
              <a:t>When you click CONFIRM the Participant will automatically be Randomised</a:t>
            </a:r>
            <a:endParaRPr lang="en-US" dirty="0">
              <a:solidFill>
                <a:schemeClr val="bg1"/>
              </a:solidFill>
            </a:endParaRPr>
          </a:p>
        </p:txBody>
      </p:sp>
      <p:pic>
        <p:nvPicPr>
          <p:cNvPr id="11" name="Picture 10"/>
          <p:cNvPicPr/>
          <p:nvPr/>
        </p:nvPicPr>
        <p:blipFill rotWithShape="1">
          <a:blip r:embed="rId3"/>
          <a:srcRect l="36218" t="28255" r="38942" b="10603"/>
          <a:stretch/>
        </p:blipFill>
        <p:spPr bwMode="auto">
          <a:xfrm>
            <a:off x="1599473" y="1893776"/>
            <a:ext cx="2632892" cy="4419758"/>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4"/>
          <a:srcRect l="11218" t="31072" r="12339" b="17047"/>
          <a:stretch/>
        </p:blipFill>
        <p:spPr bwMode="auto">
          <a:xfrm>
            <a:off x="6108107" y="3459117"/>
            <a:ext cx="4543425" cy="1733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26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511" y="2866599"/>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Usual Care </a:t>
            </a:r>
            <a:endParaRPr lang="en-GB" sz="3600" dirty="0"/>
          </a:p>
        </p:txBody>
      </p:sp>
      <p:sp>
        <p:nvSpPr>
          <p:cNvPr id="3" name="Rectangle 2"/>
          <p:cNvSpPr/>
          <p:nvPr/>
        </p:nvSpPr>
        <p:spPr>
          <a:xfrm>
            <a:off x="7039260" y="2820181"/>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Usual Care Plus Trial Medication</a:t>
            </a:r>
            <a:endParaRPr lang="en-GB" sz="3600" dirty="0"/>
          </a:p>
        </p:txBody>
      </p:sp>
      <p:sp>
        <p:nvSpPr>
          <p:cNvPr id="4" name="TextBox 3"/>
          <p:cNvSpPr txBox="1"/>
          <p:nvPr/>
        </p:nvSpPr>
        <p:spPr>
          <a:xfrm>
            <a:off x="3161211" y="888274"/>
            <a:ext cx="4715691" cy="1723549"/>
          </a:xfrm>
          <a:prstGeom prst="rect">
            <a:avLst/>
          </a:prstGeom>
          <a:noFill/>
        </p:spPr>
        <p:txBody>
          <a:bodyPr wrap="square" rtlCol="0">
            <a:spAutoFit/>
          </a:bodyPr>
          <a:lstStyle/>
          <a:p>
            <a:r>
              <a:rPr lang="en-GB" sz="5400" dirty="0" smtClean="0">
                <a:solidFill>
                  <a:schemeClr val="bg1"/>
                </a:solidFill>
              </a:rPr>
              <a:t>Randomisation</a:t>
            </a:r>
          </a:p>
          <a:p>
            <a:endParaRPr lang="en-GB" sz="3200" dirty="0" smtClean="0">
              <a:solidFill>
                <a:schemeClr val="bg1"/>
              </a:solidFill>
            </a:endParaRPr>
          </a:p>
          <a:p>
            <a:r>
              <a:rPr lang="en-GB" sz="2000" dirty="0" smtClean="0">
                <a:solidFill>
                  <a:schemeClr val="bg1"/>
                </a:solidFill>
              </a:rPr>
              <a:t>Participants will be randomised to either</a:t>
            </a:r>
            <a:endParaRPr lang="en-US" sz="2000" dirty="0">
              <a:solidFill>
                <a:schemeClr val="bg1"/>
              </a:solidFill>
            </a:endParaRPr>
          </a:p>
        </p:txBody>
      </p:sp>
      <p:sp>
        <p:nvSpPr>
          <p:cNvPr id="5" name="TextBox 4"/>
          <p:cNvSpPr txBox="1"/>
          <p:nvPr/>
        </p:nvSpPr>
        <p:spPr>
          <a:xfrm>
            <a:off x="5316584" y="3526971"/>
            <a:ext cx="685196" cy="523220"/>
          </a:xfrm>
          <a:prstGeom prst="rect">
            <a:avLst/>
          </a:prstGeom>
          <a:noFill/>
        </p:spPr>
        <p:txBody>
          <a:bodyPr wrap="square" rtlCol="0">
            <a:spAutoFit/>
          </a:bodyPr>
          <a:lstStyle/>
          <a:p>
            <a:r>
              <a:rPr lang="en-GB" sz="2800" dirty="0" smtClean="0">
                <a:solidFill>
                  <a:schemeClr val="bg1"/>
                </a:solidFill>
              </a:rPr>
              <a:t>OR</a:t>
            </a:r>
            <a:endParaRPr lang="en-US" sz="2800" dirty="0">
              <a:solidFill>
                <a:schemeClr val="bg1"/>
              </a:solidFill>
            </a:endParaRPr>
          </a:p>
        </p:txBody>
      </p:sp>
      <p:sp>
        <p:nvSpPr>
          <p:cNvPr id="6" name="Rectangle 5"/>
          <p:cNvSpPr/>
          <p:nvPr/>
        </p:nvSpPr>
        <p:spPr>
          <a:xfrm>
            <a:off x="1047996" y="5754757"/>
            <a:ext cx="9493730" cy="619272"/>
          </a:xfrm>
          <a:prstGeom prst="rect">
            <a:avLst/>
          </a:prstGeom>
        </p:spPr>
        <p:txBody>
          <a:bodyPr wrap="square">
            <a:spAutoFit/>
          </a:bodyPr>
          <a:lstStyle/>
          <a:p>
            <a:pPr lvl="0" algn="ctr">
              <a:lnSpc>
                <a:spcPct val="107000"/>
              </a:lnSpc>
              <a:spcAft>
                <a:spcPts val="0"/>
              </a:spcAft>
            </a:pPr>
            <a:r>
              <a:rPr lang="en-GB" sz="1600" b="1" dirty="0">
                <a:solidFill>
                  <a:schemeClr val="bg1"/>
                </a:solidFill>
                <a:ea typeface="Times New Roman" panose="02020603050405020304" pitchFamily="18" charset="0"/>
                <a:cs typeface="Times New Roman" panose="02020603050405020304" pitchFamily="18" charset="0"/>
              </a:rPr>
              <a:t>Randomisation result instant, copy automatically sent to trial team and participant, randomisation will also provide participants trial ID </a:t>
            </a:r>
            <a:endParaRPr lang="en-GB" sz="16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670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0613" y="1318580"/>
            <a:ext cx="10044952" cy="3908762"/>
          </a:xfrm>
          <a:prstGeom prst="rect">
            <a:avLst/>
          </a:prstGeom>
          <a:noFill/>
        </p:spPr>
        <p:txBody>
          <a:bodyPr wrap="square" rtlCol="0">
            <a:spAutoFit/>
          </a:bodyPr>
          <a:lstStyle/>
          <a:p>
            <a:pPr algn="ctr"/>
            <a:r>
              <a:rPr lang="en-GB" sz="5400" dirty="0" smtClean="0">
                <a:solidFill>
                  <a:schemeClr val="bg1"/>
                </a:solidFill>
              </a:rPr>
              <a:t>Trial Medication must ONLY be provided to </a:t>
            </a:r>
            <a:r>
              <a:rPr lang="en-GB" sz="5400" b="1" dirty="0" smtClean="0">
                <a:solidFill>
                  <a:schemeClr val="accent4">
                    <a:lumMod val="60000"/>
                    <a:lumOff val="40000"/>
                  </a:schemeClr>
                </a:solidFill>
              </a:rPr>
              <a:t>Participants randomised to the Medication Arm of the trial</a:t>
            </a:r>
          </a:p>
          <a:p>
            <a:endParaRPr lang="en-GB" sz="3200" dirty="0" smtClean="0">
              <a:solidFill>
                <a:schemeClr val="bg1"/>
              </a:solidFill>
            </a:endParaRPr>
          </a:p>
        </p:txBody>
      </p:sp>
    </p:spTree>
    <p:extLst>
      <p:ext uri="{BB962C8B-B14F-4D97-AF65-F5344CB8AC3E}">
        <p14:creationId xmlns:p14="http://schemas.microsoft.com/office/powerpoint/2010/main" val="1048624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5841" y="923330"/>
            <a:ext cx="9692959" cy="5394343"/>
          </a:xfrm>
          <a:prstGeom prst="rect">
            <a:avLst/>
          </a:prstGeom>
        </p:spPr>
      </p:pic>
      <p:sp>
        <p:nvSpPr>
          <p:cNvPr id="2" name="Rectangle 1"/>
          <p:cNvSpPr/>
          <p:nvPr/>
        </p:nvSpPr>
        <p:spPr>
          <a:xfrm>
            <a:off x="3207970" y="1396539"/>
            <a:ext cx="4095160"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USUAL CARE GROUP</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1147874" y="2740146"/>
            <a:ext cx="4315493" cy="2816156"/>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dirty="0" smtClean="0"/>
              <a:t>GPs </a:t>
            </a:r>
            <a:r>
              <a:rPr lang="en-GB" sz="2000" dirty="0"/>
              <a:t>to provide clinical care and advice according to current </a:t>
            </a:r>
            <a:r>
              <a:rPr lang="en-GB" sz="2000" dirty="0" smtClean="0"/>
              <a:t>practice</a:t>
            </a:r>
          </a:p>
          <a:p>
            <a:pPr algn="just"/>
            <a:endParaRPr lang="en-GB" sz="2000" dirty="0" smtClean="0"/>
          </a:p>
          <a:p>
            <a:pPr marL="285750" indent="-285750" algn="just">
              <a:buFont typeface="Wingdings" panose="05000000000000000000" pitchFamily="2" charset="2"/>
              <a:buChar char="Ø"/>
            </a:pPr>
            <a:r>
              <a:rPr lang="en-GB" sz="2000" dirty="0" smtClean="0"/>
              <a:t>Participants </a:t>
            </a:r>
            <a:r>
              <a:rPr lang="en-GB" sz="2000" dirty="0"/>
              <a:t>will be advised </a:t>
            </a:r>
            <a:r>
              <a:rPr lang="en-GB" sz="2000" dirty="0" smtClean="0"/>
              <a:t>to contact their GP if their condition worsens </a:t>
            </a:r>
            <a:r>
              <a:rPr lang="en-GB" sz="2000" dirty="0"/>
              <a:t>or they have concerns about their illness at any time during the </a:t>
            </a:r>
            <a:r>
              <a:rPr lang="en-GB" sz="2000" dirty="0" smtClean="0"/>
              <a:t>trial.</a:t>
            </a:r>
          </a:p>
          <a:p>
            <a:pPr marL="285750" indent="-285750">
              <a:buFont typeface="Arial" panose="020B0604020202020204" pitchFamily="34" charset="0"/>
              <a:buChar char="•"/>
            </a:pP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2445"/>
          <a:stretch/>
        </p:blipFill>
        <p:spPr>
          <a:xfrm>
            <a:off x="9819160" y="2087072"/>
            <a:ext cx="1706090" cy="4230601"/>
          </a:xfrm>
          <a:prstGeom prst="rect">
            <a:avLst/>
          </a:prstGeom>
        </p:spPr>
      </p:pic>
      <p:pic>
        <p:nvPicPr>
          <p:cNvPr id="7" name="Picture 6"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5605401" y="2740146"/>
            <a:ext cx="4213760" cy="3077766"/>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dirty="0"/>
              <a:t>All participants will be able to take their usual prescribed medications </a:t>
            </a:r>
            <a:r>
              <a:rPr lang="en-GB" sz="2000" dirty="0" smtClean="0"/>
              <a:t>and medicines </a:t>
            </a:r>
            <a:r>
              <a:rPr lang="en-GB" sz="2000" dirty="0"/>
              <a:t>such as paracetamol </a:t>
            </a:r>
            <a:r>
              <a:rPr lang="en-GB" sz="2000" dirty="0" smtClean="0"/>
              <a:t>but they should </a:t>
            </a:r>
            <a:r>
              <a:rPr lang="en-GB" sz="2000" dirty="0"/>
              <a:t>agree not to take any experimental or unlicensed drugs for their illness.  </a:t>
            </a:r>
            <a:endParaRPr lang="en-GB" sz="2000" dirty="0" smtClean="0"/>
          </a:p>
          <a:p>
            <a:pPr marL="285750" indent="-285750" algn="just">
              <a:buFont typeface="Wingdings" panose="05000000000000000000" pitchFamily="2" charset="2"/>
              <a:buChar char="Ø"/>
            </a:pPr>
            <a:endParaRPr lang="en-GB" sz="2000" dirty="0" smtClean="0"/>
          </a:p>
          <a:p>
            <a:pPr marL="285750" indent="-285750">
              <a:buFont typeface="Wingdings" panose="05000000000000000000" pitchFamily="2" charset="2"/>
              <a:buChar char="Ø"/>
            </a:pPr>
            <a:endParaRPr lang="en-GB" sz="1800" dirty="0" smtClean="0"/>
          </a:p>
          <a:p>
            <a:pPr marL="285750" indent="-285750">
              <a:buFont typeface="Wingdings" panose="05000000000000000000" pitchFamily="2" charset="2"/>
              <a:buChar char="Ø"/>
            </a:pPr>
            <a:endParaRPr lang="en-GB" sz="1800" dirty="0"/>
          </a:p>
          <a:p>
            <a:pPr marL="285750" indent="-285750">
              <a:buFont typeface="Wingdings" panose="05000000000000000000" pitchFamily="2" charset="2"/>
              <a:buChar char="Ø"/>
            </a:pPr>
            <a:endParaRPr lang="en-GB" sz="1800" dirty="0"/>
          </a:p>
        </p:txBody>
      </p:sp>
      <p:sp>
        <p:nvSpPr>
          <p:cNvPr id="8" name="TextBox 7"/>
          <p:cNvSpPr txBox="1"/>
          <p:nvPr/>
        </p:nvSpPr>
        <p:spPr>
          <a:xfrm>
            <a:off x="1383994" y="5847886"/>
            <a:ext cx="8936652" cy="369332"/>
          </a:xfrm>
          <a:prstGeom prst="rect">
            <a:avLst/>
          </a:prstGeom>
          <a:noFill/>
        </p:spPr>
        <p:txBody>
          <a:bodyPr wrap="square" rtlCol="0">
            <a:spAutoFit/>
          </a:bodyPr>
          <a:lstStyle/>
          <a:p>
            <a:pPr algn="just"/>
            <a:r>
              <a:rPr lang="en-GB" sz="1800" dirty="0" smtClean="0"/>
              <a:t>* The </a:t>
            </a:r>
            <a:r>
              <a:rPr lang="en-GB" sz="1800" dirty="0"/>
              <a:t>study team will not be responsible for the usual medical care of the participants </a:t>
            </a:r>
            <a:r>
              <a:rPr lang="en-GB" sz="1800" dirty="0" smtClean="0"/>
              <a:t>illness</a:t>
            </a:r>
            <a:endParaRPr lang="en-GB" sz="1800" dirty="0"/>
          </a:p>
        </p:txBody>
      </p:sp>
    </p:spTree>
    <p:extLst>
      <p:ext uri="{BB962C8B-B14F-4D97-AF65-F5344CB8AC3E}">
        <p14:creationId xmlns:p14="http://schemas.microsoft.com/office/powerpoint/2010/main" val="103256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592" b="19372"/>
          <a:stretch/>
        </p:blipFill>
        <p:spPr>
          <a:xfrm>
            <a:off x="1076367" y="1893628"/>
            <a:ext cx="9883833" cy="4495586"/>
          </a:xfrm>
          <a:prstGeom prst="rect">
            <a:avLst/>
          </a:prstGeom>
        </p:spPr>
      </p:pic>
      <p:sp>
        <p:nvSpPr>
          <p:cNvPr id="3" name="Rectangle 2"/>
          <p:cNvSpPr/>
          <p:nvPr/>
        </p:nvSpPr>
        <p:spPr>
          <a:xfrm>
            <a:off x="1147156" y="1093409"/>
            <a:ext cx="9005763" cy="646331"/>
          </a:xfrm>
          <a:prstGeom prst="rect">
            <a:avLst/>
          </a:prstGeom>
          <a:noFill/>
        </p:spPr>
        <p:txBody>
          <a:bodyPr wrap="squar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USUAL CARE PLUS TRIAL MEDICATION GROUP</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4" name="Rectangle 3"/>
          <p:cNvSpPr/>
          <p:nvPr/>
        </p:nvSpPr>
        <p:spPr>
          <a:xfrm>
            <a:off x="4718426" y="2902622"/>
            <a:ext cx="6241774" cy="646331"/>
          </a:xfrm>
          <a:prstGeom prst="rect">
            <a:avLst/>
          </a:prstGeom>
        </p:spPr>
        <p:txBody>
          <a:bodyPr wrap="square">
            <a:spAutoFit/>
          </a:bodyPr>
          <a:lstStyle/>
          <a:p>
            <a:r>
              <a:rPr lang="en-GB" sz="1800" dirty="0"/>
              <a:t>Issue FP10 prescription to ensure trial medication captured in patient record  (printed scripts can then be shredded) </a:t>
            </a:r>
          </a:p>
        </p:txBody>
      </p:sp>
      <p:sp>
        <p:nvSpPr>
          <p:cNvPr id="5" name="Rectangle 4"/>
          <p:cNvSpPr/>
          <p:nvPr/>
        </p:nvSpPr>
        <p:spPr>
          <a:xfrm>
            <a:off x="4305739" y="1839765"/>
            <a:ext cx="4680320" cy="661720"/>
          </a:xfrm>
          <a:prstGeom prst="rect">
            <a:avLst/>
          </a:prstGeom>
        </p:spPr>
        <p:txBody>
          <a:bodyPr wrap="square">
            <a:spAutoFit/>
          </a:bodyPr>
          <a:lstStyle/>
          <a:p>
            <a:r>
              <a:rPr lang="en-GB" sz="2000" dirty="0"/>
              <a:t>Follow usual care instructions </a:t>
            </a:r>
            <a:r>
              <a:rPr lang="en-GB" sz="2000" dirty="0" smtClean="0"/>
              <a:t>plus</a:t>
            </a:r>
            <a:r>
              <a:rPr lang="en-GB" dirty="0"/>
              <a:t> </a:t>
            </a:r>
            <a:r>
              <a:rPr lang="en-GB" dirty="0" smtClean="0"/>
              <a:t>the following steps by a Doctor or Pharmacist</a:t>
            </a:r>
            <a:endParaRPr lang="en-GB" dirty="0"/>
          </a:p>
        </p:txBody>
      </p:sp>
      <p:sp>
        <p:nvSpPr>
          <p:cNvPr id="6" name="Rectangle 5"/>
          <p:cNvSpPr/>
          <p:nvPr/>
        </p:nvSpPr>
        <p:spPr>
          <a:xfrm>
            <a:off x="4718425" y="4219392"/>
            <a:ext cx="6362440" cy="646331"/>
          </a:xfrm>
          <a:prstGeom prst="rect">
            <a:avLst/>
          </a:prstGeom>
        </p:spPr>
        <p:txBody>
          <a:bodyPr wrap="square">
            <a:spAutoFit/>
          </a:bodyPr>
          <a:lstStyle/>
          <a:p>
            <a:r>
              <a:rPr lang="en-GB" sz="1800" dirty="0"/>
              <a:t>Take one envelope with pre-printed trial medication label attached </a:t>
            </a:r>
          </a:p>
        </p:txBody>
      </p:sp>
      <p:pic>
        <p:nvPicPr>
          <p:cNvPr id="7" name="Picture 6"/>
          <p:cNvPicPr>
            <a:picLocks noChangeAspect="1"/>
          </p:cNvPicPr>
          <p:nvPr/>
        </p:nvPicPr>
        <p:blipFill>
          <a:blip r:embed="rId3"/>
          <a:stretch>
            <a:fillRect/>
          </a:stretch>
        </p:blipFill>
        <p:spPr>
          <a:xfrm>
            <a:off x="6533719" y="4838007"/>
            <a:ext cx="2452339" cy="1551207"/>
          </a:xfrm>
          <a:prstGeom prst="rect">
            <a:avLst/>
          </a:prstGeom>
        </p:spPr>
      </p:pic>
      <p:sp>
        <p:nvSpPr>
          <p:cNvPr id="8" name="Rectangle 7"/>
          <p:cNvSpPr/>
          <p:nvPr/>
        </p:nvSpPr>
        <p:spPr>
          <a:xfrm>
            <a:off x="4799057" y="5543020"/>
            <a:ext cx="3214791" cy="369332"/>
          </a:xfrm>
          <a:prstGeom prst="rect">
            <a:avLst/>
          </a:prstGeom>
        </p:spPr>
        <p:txBody>
          <a:bodyPr wrap="none">
            <a:spAutoFit/>
          </a:bodyPr>
          <a:lstStyle/>
          <a:p>
            <a:r>
              <a:rPr lang="en-GB" sz="1800" dirty="0"/>
              <a:t>Add participants trial ID to label </a:t>
            </a:r>
          </a:p>
        </p:txBody>
      </p:sp>
      <p:pic>
        <p:nvPicPr>
          <p:cNvPr id="9" name="Picture 8"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10" name="TextBox 9"/>
          <p:cNvSpPr txBox="1"/>
          <p:nvPr/>
        </p:nvSpPr>
        <p:spPr>
          <a:xfrm>
            <a:off x="4718425" y="5988830"/>
            <a:ext cx="5847180" cy="356870"/>
          </a:xfrm>
          <a:prstGeom prst="rect">
            <a:avLst/>
          </a:prstGeom>
          <a:noFill/>
        </p:spPr>
        <p:txBody>
          <a:bodyPr wrap="square" rtlCol="0">
            <a:spAutoFit/>
          </a:bodyPr>
          <a:lstStyle/>
          <a:p>
            <a:r>
              <a:rPr lang="en-GB" i="1" dirty="0" smtClean="0">
                <a:solidFill>
                  <a:schemeClr val="tx2">
                    <a:lumMod val="75000"/>
                  </a:schemeClr>
                </a:solidFill>
              </a:rPr>
              <a:t>* </a:t>
            </a:r>
            <a:r>
              <a:rPr lang="en-GB" dirty="0" smtClean="0">
                <a:solidFill>
                  <a:schemeClr val="tx2">
                    <a:lumMod val="75000"/>
                  </a:schemeClr>
                </a:solidFill>
              </a:rPr>
              <a:t>Please refer to </a:t>
            </a:r>
            <a:r>
              <a:rPr lang="en-GB" i="1" dirty="0" smtClean="0">
                <a:solidFill>
                  <a:schemeClr val="tx2">
                    <a:lumMod val="75000"/>
                  </a:schemeClr>
                </a:solidFill>
              </a:rPr>
              <a:t>WI Repackaging of IMP at GP site</a:t>
            </a:r>
            <a:endParaRPr lang="en-US" i="1" dirty="0">
              <a:solidFill>
                <a:schemeClr val="tx2">
                  <a:lumMod val="75000"/>
                </a:schemeClr>
              </a:solidFill>
            </a:endParaRPr>
          </a:p>
        </p:txBody>
      </p:sp>
    </p:spTree>
    <p:extLst>
      <p:ext uri="{BB962C8B-B14F-4D97-AF65-F5344CB8AC3E}">
        <p14:creationId xmlns:p14="http://schemas.microsoft.com/office/powerpoint/2010/main" val="406962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990" y="860248"/>
            <a:ext cx="10630020" cy="5623102"/>
          </a:xfrm>
          <a:prstGeom prst="rect">
            <a:avLst/>
          </a:prstGeom>
        </p:spPr>
      </p:pic>
      <p:sp>
        <p:nvSpPr>
          <p:cNvPr id="3" name="Rectangle 2"/>
          <p:cNvSpPr/>
          <p:nvPr/>
        </p:nvSpPr>
        <p:spPr>
          <a:xfrm>
            <a:off x="4460732" y="1869870"/>
            <a:ext cx="6134545" cy="646331"/>
          </a:xfrm>
          <a:prstGeom prst="rect">
            <a:avLst/>
          </a:prstGeom>
        </p:spPr>
        <p:txBody>
          <a:bodyPr wrap="square">
            <a:spAutoFit/>
          </a:bodyPr>
          <a:lstStyle/>
          <a:p>
            <a:r>
              <a:rPr lang="en-GB" sz="1800" dirty="0"/>
              <a:t>Ensure patient instructions on taking medication inside </a:t>
            </a:r>
            <a:r>
              <a:rPr lang="en-GB" sz="1800" dirty="0" smtClean="0"/>
              <a:t>envelope (trial team will try to provide these pre-prepared) </a:t>
            </a:r>
            <a:endParaRPr lang="en-GB" sz="1800" dirty="0"/>
          </a:p>
        </p:txBody>
      </p:sp>
      <p:sp>
        <p:nvSpPr>
          <p:cNvPr id="4" name="Rectangle 3"/>
          <p:cNvSpPr/>
          <p:nvPr/>
        </p:nvSpPr>
        <p:spPr>
          <a:xfrm>
            <a:off x="4460732" y="3175173"/>
            <a:ext cx="5284011" cy="369332"/>
          </a:xfrm>
          <a:prstGeom prst="rect">
            <a:avLst/>
          </a:prstGeom>
        </p:spPr>
        <p:txBody>
          <a:bodyPr wrap="none">
            <a:spAutoFit/>
          </a:bodyPr>
          <a:lstStyle/>
          <a:p>
            <a:r>
              <a:rPr lang="en-GB" sz="1800" dirty="0"/>
              <a:t>Add one blister pack (15 tablets) to the envelope, seal </a:t>
            </a:r>
          </a:p>
        </p:txBody>
      </p:sp>
      <p:sp>
        <p:nvSpPr>
          <p:cNvPr id="5" name="Rectangle 4"/>
          <p:cNvSpPr/>
          <p:nvPr/>
        </p:nvSpPr>
        <p:spPr>
          <a:xfrm>
            <a:off x="4460730" y="4421876"/>
            <a:ext cx="5762625" cy="646331"/>
          </a:xfrm>
          <a:prstGeom prst="rect">
            <a:avLst/>
          </a:prstGeom>
        </p:spPr>
        <p:txBody>
          <a:bodyPr>
            <a:spAutoFit/>
          </a:bodyPr>
          <a:lstStyle/>
          <a:p>
            <a:r>
              <a:rPr lang="en-GB" sz="1800" dirty="0"/>
              <a:t>Record participant ID and serial number of blister pack (from IMP box) on ‘PRINCIPLE Trial Drug Accountability Log’ </a:t>
            </a:r>
          </a:p>
        </p:txBody>
      </p:sp>
      <p:sp>
        <p:nvSpPr>
          <p:cNvPr id="6" name="Rectangle 5"/>
          <p:cNvSpPr/>
          <p:nvPr/>
        </p:nvSpPr>
        <p:spPr>
          <a:xfrm>
            <a:off x="4231628" y="5837019"/>
            <a:ext cx="6942375" cy="646331"/>
          </a:xfrm>
          <a:prstGeom prst="rect">
            <a:avLst/>
          </a:prstGeom>
        </p:spPr>
        <p:txBody>
          <a:bodyPr wrap="square">
            <a:spAutoFit/>
          </a:bodyPr>
          <a:lstStyle/>
          <a:p>
            <a:r>
              <a:rPr lang="en-GB" sz="1800" dirty="0"/>
              <a:t>Provide envelope to participant or their </a:t>
            </a:r>
            <a:r>
              <a:rPr lang="en-GB" sz="1800" dirty="0" smtClean="0"/>
              <a:t>representative, </a:t>
            </a:r>
            <a:r>
              <a:rPr lang="en-GB" sz="1800" b="1" i="1" dirty="0" smtClean="0"/>
              <a:t>GP responsible for informing participant on how they should receive medication</a:t>
            </a:r>
            <a:endParaRPr lang="en-GB" sz="1800" b="1" i="1" dirty="0"/>
          </a:p>
        </p:txBody>
      </p:sp>
      <p:pic>
        <p:nvPicPr>
          <p:cNvPr id="7" name="Picture 6"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92605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3700" y="873855"/>
            <a:ext cx="9909635" cy="5585575"/>
          </a:xfrm>
          <a:prstGeom prst="rect">
            <a:avLst/>
          </a:prstGeom>
        </p:spPr>
      </p:pic>
      <p:sp>
        <p:nvSpPr>
          <p:cNvPr id="3" name="Rectangle 2"/>
          <p:cNvSpPr/>
          <p:nvPr/>
        </p:nvSpPr>
        <p:spPr>
          <a:xfrm>
            <a:off x="1379913" y="2553026"/>
            <a:ext cx="8129847" cy="3847207"/>
          </a:xfrm>
          <a:prstGeom prst="rect">
            <a:avLst/>
          </a:prstGeom>
        </p:spPr>
        <p:txBody>
          <a:bodyPr wrap="square">
            <a:spAutoFit/>
          </a:bodyPr>
          <a:lstStyle/>
          <a:p>
            <a:pPr>
              <a:spcAft>
                <a:spcPts val="0"/>
              </a:spcAft>
            </a:pPr>
            <a:r>
              <a:rPr lang="en-GB" sz="2400" dirty="0">
                <a:solidFill>
                  <a:schemeClr val="bg1"/>
                </a:solidFill>
                <a:latin typeface="Calibri" panose="020F0502020204030204" pitchFamily="34" charset="0"/>
                <a:ea typeface="Calibri" panose="020F0502020204030204" pitchFamily="34" charset="0"/>
              </a:rPr>
              <a:t>1</a:t>
            </a:r>
            <a:r>
              <a:rPr lang="en-GB" sz="2400" dirty="0" smtClean="0">
                <a:solidFill>
                  <a:schemeClr val="bg1"/>
                </a:solidFill>
                <a:latin typeface="Calibri" panose="020F0502020204030204" pitchFamily="34" charset="0"/>
                <a:ea typeface="Calibri" panose="020F0502020204030204" pitchFamily="34" charset="0"/>
              </a:rPr>
              <a:t>. Unless </a:t>
            </a:r>
            <a:r>
              <a:rPr lang="en-GB" sz="2400" dirty="0">
                <a:solidFill>
                  <a:schemeClr val="bg1"/>
                </a:solidFill>
                <a:latin typeface="Calibri" panose="020F0502020204030204" pitchFamily="34" charset="0"/>
                <a:ea typeface="Calibri" panose="020F0502020204030204" pitchFamily="34" charset="0"/>
              </a:rPr>
              <a:t>swab already taken for this illness episode provide COVID 19 self swab pack</a:t>
            </a:r>
            <a:endParaRPr lang="en-GB" sz="2800" dirty="0">
              <a:solidFill>
                <a:schemeClr val="bg1"/>
              </a:solidFill>
              <a:latin typeface="Times New Roman" panose="02020603050405020304" pitchFamily="18" charset="0"/>
              <a:ea typeface="Calibri" panose="020F0502020204030204" pitchFamily="34" charset="0"/>
            </a:endParaRPr>
          </a:p>
          <a:p>
            <a:pPr>
              <a:spcAft>
                <a:spcPts val="0"/>
              </a:spcAft>
            </a:pPr>
            <a:r>
              <a:rPr lang="en-GB" sz="2400" dirty="0">
                <a:solidFill>
                  <a:schemeClr val="bg1"/>
                </a:solidFill>
                <a:latin typeface="Calibri" panose="020F0502020204030204" pitchFamily="34" charset="0"/>
                <a:ea typeface="Calibri" panose="020F0502020204030204" pitchFamily="34" charset="0"/>
              </a:rPr>
              <a:t>2</a:t>
            </a:r>
            <a:r>
              <a:rPr lang="en-GB" sz="2400" dirty="0" smtClean="0">
                <a:solidFill>
                  <a:schemeClr val="bg1"/>
                </a:solidFill>
                <a:latin typeface="Calibri" panose="020F0502020204030204" pitchFamily="34" charset="0"/>
                <a:ea typeface="Calibri" panose="020F0502020204030204" pitchFamily="34" charset="0"/>
              </a:rPr>
              <a:t>. If </a:t>
            </a:r>
            <a:r>
              <a:rPr lang="en-GB" sz="2400" dirty="0">
                <a:solidFill>
                  <a:schemeClr val="bg1"/>
                </a:solidFill>
                <a:latin typeface="Calibri" panose="020F0502020204030204" pitchFamily="34" charset="0"/>
                <a:ea typeface="Calibri" panose="020F0502020204030204" pitchFamily="34" charset="0"/>
              </a:rPr>
              <a:t>participant randomised to medication group, provide swab with trial </a:t>
            </a:r>
            <a:r>
              <a:rPr lang="en-GB" sz="2400" dirty="0" smtClean="0">
                <a:solidFill>
                  <a:schemeClr val="bg1"/>
                </a:solidFill>
                <a:latin typeface="Calibri" panose="020F0502020204030204" pitchFamily="34" charset="0"/>
                <a:ea typeface="Calibri" panose="020F0502020204030204" pitchFamily="34" charset="0"/>
              </a:rPr>
              <a:t>medication (patients will be asked to take their swab before starting medication)</a:t>
            </a:r>
            <a:endParaRPr lang="en-GB" sz="2800" dirty="0">
              <a:solidFill>
                <a:schemeClr val="bg1"/>
              </a:solidFill>
              <a:latin typeface="Times New Roman" panose="02020603050405020304" pitchFamily="18" charset="0"/>
              <a:ea typeface="Calibri" panose="020F0502020204030204" pitchFamily="34" charset="0"/>
            </a:endParaRPr>
          </a:p>
          <a:p>
            <a:pPr>
              <a:spcAft>
                <a:spcPts val="0"/>
              </a:spcAft>
            </a:pPr>
            <a:r>
              <a:rPr lang="en-GB" sz="2400" dirty="0">
                <a:solidFill>
                  <a:schemeClr val="bg1"/>
                </a:solidFill>
                <a:latin typeface="Calibri" panose="020F0502020204030204" pitchFamily="34" charset="0"/>
                <a:ea typeface="Calibri" panose="020F0502020204030204" pitchFamily="34" charset="0"/>
              </a:rPr>
              <a:t>OR</a:t>
            </a:r>
            <a:endParaRPr lang="en-GB" sz="2800" dirty="0">
              <a:solidFill>
                <a:schemeClr val="bg1"/>
              </a:solidFill>
              <a:latin typeface="Times New Roman" panose="02020603050405020304" pitchFamily="18" charset="0"/>
              <a:ea typeface="Calibri" panose="020F0502020204030204" pitchFamily="34" charset="0"/>
            </a:endParaRPr>
          </a:p>
          <a:p>
            <a:pPr>
              <a:spcAft>
                <a:spcPts val="0"/>
              </a:spcAft>
            </a:pPr>
            <a:r>
              <a:rPr lang="en-GB" sz="2400" dirty="0">
                <a:solidFill>
                  <a:schemeClr val="bg1"/>
                </a:solidFill>
                <a:latin typeface="Calibri" panose="020F0502020204030204" pitchFamily="34" charset="0"/>
                <a:ea typeface="Calibri" panose="020F0502020204030204" pitchFamily="34" charset="0"/>
              </a:rPr>
              <a:t>3</a:t>
            </a:r>
            <a:r>
              <a:rPr lang="en-GB" sz="2400" dirty="0" smtClean="0">
                <a:solidFill>
                  <a:schemeClr val="bg1"/>
                </a:solidFill>
                <a:latin typeface="Calibri" panose="020F0502020204030204" pitchFamily="34" charset="0"/>
                <a:ea typeface="Calibri" panose="020F0502020204030204" pitchFamily="34" charset="0"/>
              </a:rPr>
              <a:t>. If </a:t>
            </a:r>
            <a:r>
              <a:rPr lang="en-GB" sz="2400" dirty="0">
                <a:solidFill>
                  <a:schemeClr val="bg1"/>
                </a:solidFill>
                <a:latin typeface="Calibri" panose="020F0502020204030204" pitchFamily="34" charset="0"/>
                <a:ea typeface="Calibri" panose="020F0502020204030204" pitchFamily="34" charset="0"/>
              </a:rPr>
              <a:t>participant randomised to usual care group either post swab to </a:t>
            </a:r>
            <a:r>
              <a:rPr lang="en-GB" sz="2400" dirty="0" smtClean="0">
                <a:solidFill>
                  <a:schemeClr val="bg1"/>
                </a:solidFill>
                <a:latin typeface="Calibri" panose="020F0502020204030204" pitchFamily="34" charset="0"/>
                <a:ea typeface="Calibri" panose="020F0502020204030204" pitchFamily="34" charset="0"/>
              </a:rPr>
              <a:t>participant </a:t>
            </a:r>
            <a:r>
              <a:rPr lang="en-GB" sz="2400" b="1" dirty="0" smtClean="0">
                <a:solidFill>
                  <a:schemeClr val="bg1"/>
                </a:solidFill>
                <a:latin typeface="Calibri" panose="020F0502020204030204" pitchFamily="34" charset="0"/>
                <a:ea typeface="Calibri" panose="020F0502020204030204" pitchFamily="34" charset="0"/>
              </a:rPr>
              <a:t>or</a:t>
            </a:r>
            <a:r>
              <a:rPr lang="en-GB" sz="2800" b="1" dirty="0" smtClean="0">
                <a:solidFill>
                  <a:schemeClr val="bg1"/>
                </a:solidFill>
                <a:latin typeface="Times New Roman" panose="02020603050405020304" pitchFamily="18" charset="0"/>
                <a:ea typeface="Calibri" panose="020F0502020204030204" pitchFamily="34" charset="0"/>
              </a:rPr>
              <a:t> </a:t>
            </a:r>
            <a:r>
              <a:rPr lang="en-GB" sz="2400" dirty="0" smtClean="0">
                <a:solidFill>
                  <a:schemeClr val="bg1"/>
                </a:solidFill>
                <a:latin typeface="Calibri" panose="020F0502020204030204" pitchFamily="34" charset="0"/>
                <a:ea typeface="Calibri" panose="020F0502020204030204" pitchFamily="34" charset="0"/>
              </a:rPr>
              <a:t>request </a:t>
            </a:r>
            <a:r>
              <a:rPr lang="en-GB" sz="2400" dirty="0">
                <a:solidFill>
                  <a:schemeClr val="bg1"/>
                </a:solidFill>
                <a:latin typeface="Calibri" panose="020F0502020204030204" pitchFamily="34" charset="0"/>
                <a:ea typeface="Calibri" panose="020F0502020204030204" pitchFamily="34" charset="0"/>
              </a:rPr>
              <a:t>collection by participants </a:t>
            </a:r>
            <a:r>
              <a:rPr lang="en-GB" sz="2400" dirty="0" smtClean="0">
                <a:solidFill>
                  <a:schemeClr val="bg1"/>
                </a:solidFill>
                <a:latin typeface="Calibri" panose="020F0502020204030204" pitchFamily="34" charset="0"/>
                <a:ea typeface="Calibri" panose="020F0502020204030204" pitchFamily="34" charset="0"/>
              </a:rPr>
              <a:t>representative, </a:t>
            </a:r>
            <a:r>
              <a:rPr lang="en-GB" sz="2400" b="1" i="1" dirty="0" smtClean="0">
                <a:solidFill>
                  <a:schemeClr val="bg1"/>
                </a:solidFill>
                <a:latin typeface="Calibri" panose="020F0502020204030204" pitchFamily="34" charset="0"/>
                <a:ea typeface="Calibri" panose="020F0502020204030204" pitchFamily="34" charset="0"/>
              </a:rPr>
              <a:t>GP responsible for informing participant on how they should receive their swab</a:t>
            </a:r>
            <a:endParaRPr lang="en-GB" sz="2800" b="1" i="1" dirty="0">
              <a:solidFill>
                <a:schemeClr val="bg1"/>
              </a:solidFill>
              <a:latin typeface="Times New Roman" panose="02020603050405020304" pitchFamily="18" charset="0"/>
              <a:ea typeface="Calibri" panose="020F0502020204030204" pitchFamily="34" charset="0"/>
            </a:endParaRPr>
          </a:p>
        </p:txBody>
      </p:sp>
      <p:pic>
        <p:nvPicPr>
          <p:cNvPr id="4" name="Picture 3"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59504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859" y="1224450"/>
            <a:ext cx="10623177" cy="5170646"/>
          </a:xfrm>
          <a:prstGeom prst="rect">
            <a:avLst/>
          </a:prstGeom>
          <a:noFill/>
        </p:spPr>
        <p:txBody>
          <a:bodyPr wrap="square" rtlCol="0">
            <a:spAutoFit/>
          </a:bodyPr>
          <a:lstStyle/>
          <a:p>
            <a:pPr algn="ctr"/>
            <a:r>
              <a:rPr lang="en-GB" sz="5400" dirty="0" smtClean="0">
                <a:solidFill>
                  <a:schemeClr val="accent4">
                    <a:lumMod val="60000"/>
                    <a:lumOff val="40000"/>
                  </a:schemeClr>
                </a:solidFill>
              </a:rPr>
              <a:t>Please complete </a:t>
            </a:r>
            <a:r>
              <a:rPr lang="en-GB" sz="4800" dirty="0" smtClean="0">
                <a:solidFill>
                  <a:schemeClr val="accent4">
                    <a:lumMod val="60000"/>
                    <a:lumOff val="40000"/>
                  </a:schemeClr>
                </a:solidFill>
              </a:rPr>
              <a:t>the </a:t>
            </a:r>
            <a:r>
              <a:rPr lang="en-US" sz="4800" b="1" i="1" dirty="0">
                <a:solidFill>
                  <a:srgbClr val="C00000"/>
                </a:solidFill>
              </a:rPr>
              <a:t>PHE </a:t>
            </a:r>
            <a:r>
              <a:rPr lang="en-US" sz="4800" b="1" i="1" dirty="0" smtClean="0">
                <a:solidFill>
                  <a:srgbClr val="C00000"/>
                </a:solidFill>
              </a:rPr>
              <a:t>Microbiology Request Form</a:t>
            </a:r>
            <a:r>
              <a:rPr lang="en-US" sz="4800" i="1" dirty="0" smtClean="0">
                <a:solidFill>
                  <a:srgbClr val="C00000"/>
                </a:solidFill>
              </a:rPr>
              <a:t> </a:t>
            </a:r>
            <a:r>
              <a:rPr lang="en-US" sz="4800" dirty="0" smtClean="0">
                <a:solidFill>
                  <a:schemeClr val="accent4">
                    <a:lumMod val="60000"/>
                    <a:lumOff val="40000"/>
                  </a:schemeClr>
                </a:solidFill>
              </a:rPr>
              <a:t>to send with the Participant’s swab pack</a:t>
            </a:r>
          </a:p>
          <a:p>
            <a:pPr algn="ctr"/>
            <a:endParaRPr lang="en-US" sz="2000" dirty="0" smtClean="0">
              <a:solidFill>
                <a:schemeClr val="accent4">
                  <a:lumMod val="40000"/>
                  <a:lumOff val="60000"/>
                </a:schemeClr>
              </a:solidFill>
            </a:endParaRPr>
          </a:p>
          <a:p>
            <a:r>
              <a:rPr lang="en-GB" sz="3200" dirty="0" smtClean="0">
                <a:solidFill>
                  <a:schemeClr val="accent4">
                    <a:lumMod val="60000"/>
                    <a:lumOff val="40000"/>
                  </a:schemeClr>
                </a:solidFill>
              </a:rPr>
              <a:t>Please make sure you have completed the following (If not set-up on your system to run automatically):</a:t>
            </a:r>
          </a:p>
          <a:p>
            <a:pPr marL="457200" indent="-457200">
              <a:buFont typeface="Arial" panose="020B0604020202020204" pitchFamily="34" charset="0"/>
              <a:buChar char="•"/>
            </a:pPr>
            <a:r>
              <a:rPr lang="en-GB" sz="3200" dirty="0">
                <a:solidFill>
                  <a:schemeClr val="accent4">
                    <a:lumMod val="60000"/>
                    <a:lumOff val="40000"/>
                  </a:schemeClr>
                </a:solidFill>
              </a:rPr>
              <a:t>NHS </a:t>
            </a:r>
            <a:r>
              <a:rPr lang="en-GB" sz="3200" dirty="0" smtClean="0">
                <a:solidFill>
                  <a:schemeClr val="accent4">
                    <a:lumMod val="60000"/>
                    <a:lumOff val="40000"/>
                  </a:schemeClr>
                </a:solidFill>
              </a:rPr>
              <a:t>no</a:t>
            </a:r>
          </a:p>
          <a:p>
            <a:pPr marL="457200" indent="-457200">
              <a:buFont typeface="Arial" panose="020B0604020202020204" pitchFamily="34" charset="0"/>
              <a:buChar char="•"/>
            </a:pPr>
            <a:r>
              <a:rPr lang="en-GB" sz="3200" dirty="0" smtClean="0">
                <a:solidFill>
                  <a:schemeClr val="accent4">
                    <a:lumMod val="60000"/>
                    <a:lumOff val="40000"/>
                  </a:schemeClr>
                </a:solidFill>
              </a:rPr>
              <a:t>DOB </a:t>
            </a:r>
            <a:endParaRPr lang="en-GB" sz="3200" dirty="0">
              <a:solidFill>
                <a:schemeClr val="accent4">
                  <a:lumMod val="60000"/>
                  <a:lumOff val="40000"/>
                </a:schemeClr>
              </a:solidFill>
            </a:endParaRPr>
          </a:p>
          <a:p>
            <a:pPr marL="457200" indent="-457200">
              <a:buFont typeface="Arial" panose="020B0604020202020204" pitchFamily="34" charset="0"/>
              <a:buChar char="•"/>
            </a:pPr>
            <a:r>
              <a:rPr lang="en-GB" sz="3200" dirty="0" smtClean="0">
                <a:solidFill>
                  <a:schemeClr val="accent4">
                    <a:lumMod val="60000"/>
                    <a:lumOff val="40000"/>
                  </a:schemeClr>
                </a:solidFill>
              </a:rPr>
              <a:t>Practice </a:t>
            </a:r>
            <a:r>
              <a:rPr lang="en-GB" sz="3200" dirty="0">
                <a:solidFill>
                  <a:schemeClr val="accent4">
                    <a:lumMod val="60000"/>
                    <a:lumOff val="40000"/>
                  </a:schemeClr>
                </a:solidFill>
              </a:rPr>
              <a:t>name</a:t>
            </a:r>
            <a:endParaRPr lang="en-GB" sz="3200" dirty="0" smtClean="0">
              <a:solidFill>
                <a:schemeClr val="accent4">
                  <a:lumMod val="60000"/>
                  <a:lumOff val="40000"/>
                </a:schemeClr>
              </a:solidFill>
            </a:endParaRPr>
          </a:p>
        </p:txBody>
      </p:sp>
    </p:spTree>
    <p:extLst>
      <p:ext uri="{BB962C8B-B14F-4D97-AF65-F5344CB8AC3E}">
        <p14:creationId xmlns:p14="http://schemas.microsoft.com/office/powerpoint/2010/main" val="1635215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2466" y="941402"/>
            <a:ext cx="9737407" cy="5453568"/>
          </a:xfrm>
          <a:prstGeom prst="rect">
            <a:avLst/>
          </a:prstGeom>
        </p:spPr>
      </p:pic>
      <p:sp>
        <p:nvSpPr>
          <p:cNvPr id="3" name="Rectangle 2"/>
          <p:cNvSpPr/>
          <p:nvPr/>
        </p:nvSpPr>
        <p:spPr>
          <a:xfrm>
            <a:off x="1343460" y="2428745"/>
            <a:ext cx="4749770" cy="3539430"/>
          </a:xfrm>
          <a:prstGeom prst="rect">
            <a:avLst/>
          </a:prstGeom>
        </p:spPr>
        <p:txBody>
          <a:bodyPr wrap="square">
            <a:spAutoFit/>
          </a:bodyPr>
          <a:lstStyle/>
          <a:p>
            <a:pPr marL="342900" indent="-342900">
              <a:spcAft>
                <a:spcPts val="0"/>
              </a:spcAft>
              <a:buFont typeface="Wingdings" panose="05000000000000000000" pitchFamily="2" charset="2"/>
              <a:buChar char="Ø"/>
            </a:pPr>
            <a:r>
              <a:rPr lang="en-GB" sz="2400" dirty="0">
                <a:solidFill>
                  <a:schemeClr val="bg1"/>
                </a:solidFill>
                <a:latin typeface="Calibri" panose="020F0502020204030204" pitchFamily="34" charset="0"/>
                <a:ea typeface="Calibri" panose="020F0502020204030204" pitchFamily="34" charset="0"/>
              </a:rPr>
              <a:t>Public Health England will provide </a:t>
            </a:r>
            <a:r>
              <a:rPr lang="en-GB" sz="2400" dirty="0" smtClean="0">
                <a:solidFill>
                  <a:schemeClr val="bg1"/>
                </a:solidFill>
                <a:latin typeface="Calibri" panose="020F0502020204030204" pitchFamily="34" charset="0"/>
                <a:ea typeface="Calibri" panose="020F0502020204030204" pitchFamily="34" charset="0"/>
              </a:rPr>
              <a:t>GP’s </a:t>
            </a:r>
            <a:r>
              <a:rPr lang="en-GB" sz="2400" dirty="0">
                <a:solidFill>
                  <a:schemeClr val="bg1"/>
                </a:solidFill>
                <a:latin typeface="Calibri" panose="020F0502020204030204" pitchFamily="34" charset="0"/>
                <a:ea typeface="Calibri" panose="020F0502020204030204" pitchFamily="34" charset="0"/>
              </a:rPr>
              <a:t>with </a:t>
            </a:r>
            <a:r>
              <a:rPr lang="en-GB" sz="2400" dirty="0" smtClean="0">
                <a:solidFill>
                  <a:schemeClr val="bg1"/>
                </a:solidFill>
                <a:latin typeface="Calibri" panose="020F0502020204030204" pitchFamily="34" charset="0"/>
                <a:ea typeface="Calibri" panose="020F0502020204030204" pitchFamily="34" charset="0"/>
              </a:rPr>
              <a:t>the swab </a:t>
            </a:r>
            <a:r>
              <a:rPr lang="en-GB" sz="2400" dirty="0">
                <a:solidFill>
                  <a:schemeClr val="bg1"/>
                </a:solidFill>
                <a:latin typeface="Calibri" panose="020F0502020204030204" pitchFamily="34" charset="0"/>
                <a:ea typeface="Calibri" panose="020F0502020204030204" pitchFamily="34" charset="0"/>
              </a:rPr>
              <a:t>result when </a:t>
            </a:r>
            <a:r>
              <a:rPr lang="en-GB" sz="2400" dirty="0" smtClean="0">
                <a:solidFill>
                  <a:schemeClr val="bg1"/>
                </a:solidFill>
                <a:latin typeface="Calibri" panose="020F0502020204030204" pitchFamily="34" charset="0"/>
                <a:ea typeface="Calibri" panose="020F0502020204030204" pitchFamily="34" charset="0"/>
              </a:rPr>
              <a:t>available</a:t>
            </a:r>
          </a:p>
          <a:p>
            <a:pPr>
              <a:spcAft>
                <a:spcPts val="0"/>
              </a:spcAft>
            </a:pPr>
            <a:endParaRPr lang="en-GB" sz="2800" dirty="0">
              <a:solidFill>
                <a:schemeClr val="bg1"/>
              </a:solidFill>
              <a:latin typeface="Times New Roman" panose="02020603050405020304" pitchFamily="18" charset="0"/>
              <a:ea typeface="Calibri" panose="020F0502020204030204" pitchFamily="34" charset="0"/>
            </a:endParaRPr>
          </a:p>
          <a:p>
            <a:pPr marL="342900" indent="-342900">
              <a:spcAft>
                <a:spcPts val="0"/>
              </a:spcAft>
              <a:buFont typeface="Wingdings" panose="05000000000000000000" pitchFamily="2" charset="2"/>
              <a:buChar char="Ø"/>
            </a:pPr>
            <a:r>
              <a:rPr lang="en-GB" sz="2400" dirty="0">
                <a:solidFill>
                  <a:schemeClr val="bg1"/>
                </a:solidFill>
                <a:latin typeface="Calibri" panose="020F0502020204030204" pitchFamily="34" charset="0"/>
                <a:ea typeface="Calibri" panose="020F0502020204030204" pitchFamily="34" charset="0"/>
              </a:rPr>
              <a:t>GP </a:t>
            </a:r>
            <a:r>
              <a:rPr lang="en-GB" sz="2400" dirty="0" smtClean="0">
                <a:solidFill>
                  <a:schemeClr val="bg1"/>
                </a:solidFill>
                <a:latin typeface="Calibri" panose="020F0502020204030204" pitchFamily="34" charset="0"/>
                <a:ea typeface="Calibri" panose="020F0502020204030204" pitchFamily="34" charset="0"/>
              </a:rPr>
              <a:t>will call the </a:t>
            </a:r>
            <a:r>
              <a:rPr lang="en-GB" sz="2400" dirty="0">
                <a:solidFill>
                  <a:schemeClr val="bg1"/>
                </a:solidFill>
                <a:latin typeface="Calibri" panose="020F0502020204030204" pitchFamily="34" charset="0"/>
                <a:ea typeface="Calibri" panose="020F0502020204030204" pitchFamily="34" charset="0"/>
              </a:rPr>
              <a:t>participant and provide swab </a:t>
            </a:r>
            <a:r>
              <a:rPr lang="en-GB" sz="2400" dirty="0" smtClean="0">
                <a:solidFill>
                  <a:schemeClr val="bg1"/>
                </a:solidFill>
                <a:latin typeface="Calibri" panose="020F0502020204030204" pitchFamily="34" charset="0"/>
                <a:ea typeface="Calibri" panose="020F0502020204030204" pitchFamily="34" charset="0"/>
              </a:rPr>
              <a:t>result</a:t>
            </a:r>
          </a:p>
          <a:p>
            <a:pPr>
              <a:spcAft>
                <a:spcPts val="0"/>
              </a:spcAft>
            </a:pPr>
            <a:endParaRPr lang="en-GB" sz="2800" dirty="0">
              <a:solidFill>
                <a:schemeClr val="bg1"/>
              </a:solidFill>
              <a:latin typeface="Times New Roman" panose="02020603050405020304" pitchFamily="18" charset="0"/>
              <a:ea typeface="Calibri" panose="020F0502020204030204" pitchFamily="34" charset="0"/>
            </a:endParaRPr>
          </a:p>
          <a:p>
            <a:pPr marL="342900" indent="-342900">
              <a:spcAft>
                <a:spcPts val="0"/>
              </a:spcAft>
              <a:buFont typeface="Wingdings" panose="05000000000000000000" pitchFamily="2" charset="2"/>
              <a:buChar char="Ø"/>
            </a:pPr>
            <a:r>
              <a:rPr lang="en-GB" sz="2400" dirty="0" smtClean="0">
                <a:solidFill>
                  <a:schemeClr val="bg1"/>
                </a:solidFill>
                <a:latin typeface="Calibri" panose="020F0502020204030204" pitchFamily="34" charset="0"/>
                <a:ea typeface="Calibri" panose="020F0502020204030204" pitchFamily="34" charset="0"/>
              </a:rPr>
              <a:t>The trial </a:t>
            </a:r>
            <a:r>
              <a:rPr lang="en-GB" sz="2400" dirty="0">
                <a:solidFill>
                  <a:schemeClr val="bg1"/>
                </a:solidFill>
                <a:latin typeface="Calibri" panose="020F0502020204030204" pitchFamily="34" charset="0"/>
                <a:ea typeface="Calibri" panose="020F0502020204030204" pitchFamily="34" charset="0"/>
              </a:rPr>
              <a:t>team may call GP to follow up on swab result</a:t>
            </a:r>
            <a:endParaRPr lang="en-GB" sz="2800" dirty="0">
              <a:solidFill>
                <a:schemeClr val="bg1"/>
              </a:solidFill>
              <a:latin typeface="Times New Roman" panose="02020603050405020304" pitchFamily="18" charset="0"/>
              <a:ea typeface="Calibri" panose="020F0502020204030204" pitchFamily="34" charset="0"/>
            </a:endParaRPr>
          </a:p>
        </p:txBody>
      </p:sp>
      <p:pic>
        <p:nvPicPr>
          <p:cNvPr id="4" name="Picture 3"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11907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4" y="1009272"/>
            <a:ext cx="9821846" cy="3554819"/>
          </a:xfrm>
          <a:prstGeom prst="rect">
            <a:avLst/>
          </a:prstGeom>
          <a:noFill/>
        </p:spPr>
        <p:txBody>
          <a:bodyPr wrap="square" rtlCol="0">
            <a:spAutoFit/>
          </a:bodyPr>
          <a:lstStyle/>
          <a:p>
            <a:pPr lvl="0"/>
            <a:r>
              <a:rPr lang="en-US" sz="4000" dirty="0">
                <a:solidFill>
                  <a:schemeClr val="bg1"/>
                </a:solidFill>
              </a:rPr>
              <a:t>Aim</a:t>
            </a:r>
            <a:r>
              <a:rPr lang="en-US" sz="4000" dirty="0" smtClean="0">
                <a:solidFill>
                  <a:schemeClr val="bg1"/>
                </a:solidFill>
              </a:rPr>
              <a:t>:</a:t>
            </a:r>
          </a:p>
          <a:p>
            <a:pPr lvl="0"/>
            <a:endParaRPr lang="en-US" dirty="0">
              <a:solidFill>
                <a:schemeClr val="bg1"/>
              </a:solidFill>
            </a:endParaRPr>
          </a:p>
          <a:p>
            <a:pPr lvl="0" algn="ctr"/>
            <a:r>
              <a:rPr lang="en-US" dirty="0" smtClean="0">
                <a:solidFill>
                  <a:schemeClr val="bg1"/>
                </a:solidFill>
              </a:rPr>
              <a:t> </a:t>
            </a:r>
            <a:r>
              <a:rPr lang="en-US" sz="2800" dirty="0" smtClean="0">
                <a:solidFill>
                  <a:schemeClr val="bg1"/>
                </a:solidFill>
              </a:rPr>
              <a:t>To </a:t>
            </a:r>
            <a:r>
              <a:rPr lang="en-US" sz="2800" dirty="0">
                <a:solidFill>
                  <a:schemeClr val="bg1"/>
                </a:solidFill>
              </a:rPr>
              <a:t>be the national Primary Care platform trial for UK COVID-19, assessing the effectiveness of trial treatments in reducing the need for hospital admission or death for patients with suspected COVID-19 infection aged ≥50 years with comorbidity, and aged ≥65 with or without comorbidity, and </a:t>
            </a:r>
            <a:r>
              <a:rPr lang="en-US" sz="2800" dirty="0" smtClean="0">
                <a:solidFill>
                  <a:schemeClr val="bg1"/>
                </a:solidFill>
              </a:rPr>
              <a:t>during </a:t>
            </a:r>
            <a:r>
              <a:rPr lang="en-US" sz="2800" dirty="0">
                <a:solidFill>
                  <a:schemeClr val="bg1"/>
                </a:solidFill>
              </a:rPr>
              <a:t>time of prevalent COVID-19 infections in the context of current care delivery</a:t>
            </a:r>
            <a:endParaRPr lang="en-GB" sz="28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150" y="4564091"/>
            <a:ext cx="3595100" cy="1919259"/>
          </a:xfrm>
          <a:prstGeom prst="rect">
            <a:avLst/>
          </a:prstGeom>
        </p:spPr>
      </p:pic>
      <p:pic>
        <p:nvPicPr>
          <p:cNvPr id="4" name="Picture 3"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680752" y="73977"/>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7611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65" y="805090"/>
            <a:ext cx="10537436" cy="5512584"/>
          </a:xfrm>
          <a:prstGeom prst="rect">
            <a:avLst/>
          </a:prstGeom>
        </p:spPr>
      </p:pic>
      <p:sp>
        <p:nvSpPr>
          <p:cNvPr id="2" name="Rectangle 1"/>
          <p:cNvSpPr/>
          <p:nvPr/>
        </p:nvSpPr>
        <p:spPr>
          <a:xfrm>
            <a:off x="2689411" y="886743"/>
            <a:ext cx="4208931" cy="1200329"/>
          </a:xfrm>
          <a:prstGeom prst="rect">
            <a:avLst/>
          </a:prstGeom>
          <a:noFill/>
        </p:spPr>
        <p:txBody>
          <a:bodyPr wrap="squar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Communicating a negative swab result</a:t>
            </a:r>
            <a:endParaRPr lang="en-US" sz="3600" b="1" cap="none" spc="0" dirty="0">
              <a:ln w="22225">
                <a:solidFill>
                  <a:schemeClr val="accent2"/>
                </a:solidFill>
                <a:prstDash val="solid"/>
              </a:ln>
              <a:solidFill>
                <a:schemeClr val="accent2">
                  <a:lumMod val="40000"/>
                  <a:lumOff val="60000"/>
                </a:schemeClr>
              </a:solidFill>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2445"/>
          <a:stretch/>
        </p:blipFill>
        <p:spPr>
          <a:xfrm>
            <a:off x="9819160" y="2087072"/>
            <a:ext cx="1706090" cy="4230601"/>
          </a:xfrm>
          <a:prstGeom prst="rect">
            <a:avLst/>
          </a:prstGeom>
        </p:spPr>
      </p:pic>
      <p:pic>
        <p:nvPicPr>
          <p:cNvPr id="7" name="Picture 6"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449072" y="2719582"/>
            <a:ext cx="9370088" cy="3477875"/>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dirty="0"/>
              <a:t>If a participants swab result is negative it is important to make it clear that they should continue with the full course of trial medication (if randomised to the medication arm) and complete their trial diary.</a:t>
            </a:r>
          </a:p>
          <a:p>
            <a:pPr marL="285750" indent="-285750" algn="just">
              <a:buFont typeface="Wingdings" panose="05000000000000000000" pitchFamily="2" charset="2"/>
              <a:buChar char="Ø"/>
            </a:pPr>
            <a:endParaRPr lang="en-GB" sz="2000" dirty="0" smtClean="0"/>
          </a:p>
          <a:p>
            <a:pPr marL="285750" indent="-285750" algn="just">
              <a:buFont typeface="Wingdings" panose="05000000000000000000" pitchFamily="2" charset="2"/>
              <a:buChar char="Ø"/>
            </a:pPr>
            <a:r>
              <a:rPr lang="en-GB" sz="2000" dirty="0" smtClean="0"/>
              <a:t>Suggested explanation to the participant: </a:t>
            </a:r>
            <a:r>
              <a:rPr lang="en-GB" sz="2000" dirty="0"/>
              <a:t>‘Although the swab is negative we would like you to continue taking the full course of trial medication (if applicable) and </a:t>
            </a:r>
            <a:r>
              <a:rPr lang="en-GB" sz="2000" dirty="0" smtClean="0"/>
              <a:t>complete </a:t>
            </a:r>
            <a:r>
              <a:rPr lang="en-GB" sz="2000" dirty="0"/>
              <a:t>the trial diary to record your recovery from the illness. Although the laboratory analysis is usually accurate there can be occasions when it is not able to detect the </a:t>
            </a:r>
            <a:r>
              <a:rPr lang="en-GB" sz="2000" dirty="0" smtClean="0"/>
              <a:t>virus from the swab. </a:t>
            </a:r>
            <a:r>
              <a:rPr lang="en-GB" sz="2000" dirty="0"/>
              <a:t>For example, a negative swab result can sometimes occur if not enough sample was taken, or if the swab was taken at a very early stage of infection with the virus</a:t>
            </a:r>
            <a:r>
              <a:rPr lang="en-GB" sz="2000" dirty="0" smtClean="0"/>
              <a:t>.’</a:t>
            </a:r>
          </a:p>
        </p:txBody>
      </p:sp>
    </p:spTree>
    <p:extLst>
      <p:ext uri="{BB962C8B-B14F-4D97-AF65-F5344CB8AC3E}">
        <p14:creationId xmlns:p14="http://schemas.microsoft.com/office/powerpoint/2010/main" val="893165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838700" y="73977"/>
            <a:ext cx="1847850" cy="666115"/>
          </a:xfrm>
          <a:prstGeom prst="rect">
            <a:avLst/>
          </a:prstGeom>
          <a:noFill/>
          <a:ln>
            <a:noFill/>
          </a:ln>
          <a:effectLst/>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889461" y="932031"/>
            <a:ext cx="9817332" cy="5489261"/>
          </a:xfrm>
          <a:prstGeom prst="rect">
            <a:avLst/>
          </a:prstGeom>
        </p:spPr>
      </p:pic>
      <p:sp>
        <p:nvSpPr>
          <p:cNvPr id="5" name="Rectangle 4"/>
          <p:cNvSpPr/>
          <p:nvPr/>
        </p:nvSpPr>
        <p:spPr>
          <a:xfrm>
            <a:off x="836502" y="932031"/>
            <a:ext cx="5059783" cy="584775"/>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How do I order more swabs?</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2725665" y="2127907"/>
            <a:ext cx="4547971" cy="2308324"/>
          </a:xfrm>
          <a:prstGeom prst="rect">
            <a:avLst/>
          </a:prstGeom>
        </p:spPr>
        <p:txBody>
          <a:bodyPr wrap="square">
            <a:spAutoFit/>
          </a:bodyPr>
          <a:lstStyle/>
          <a:p>
            <a:pPr marL="342900" algn="ctr">
              <a:spcAft>
                <a:spcPts val="0"/>
              </a:spcAft>
            </a:pPr>
            <a:r>
              <a:rPr lang="en-GB" sz="2400" b="1" dirty="0">
                <a:latin typeface="Calibri" panose="020F0502020204030204" pitchFamily="34" charset="0"/>
                <a:ea typeface="Calibri" panose="020F0502020204030204" pitchFamily="34" charset="0"/>
              </a:rPr>
              <a:t>Email</a:t>
            </a:r>
            <a:r>
              <a:rPr lang="en-GB" sz="2400" dirty="0">
                <a:latin typeface="Calibri" panose="020F0502020204030204" pitchFamily="34" charset="0"/>
                <a:ea typeface="Calibri" panose="020F0502020204030204" pitchFamily="34" charset="0"/>
              </a:rPr>
              <a:t> </a:t>
            </a:r>
            <a:r>
              <a:rPr lang="en-GB" sz="2400" u="sng" dirty="0">
                <a:latin typeface="Calibri" panose="020F0502020204030204" pitchFamily="34" charset="0"/>
                <a:ea typeface="Calibri" panose="020F0502020204030204" pitchFamily="34" charset="0"/>
                <a:hlinkClick r:id="rId4"/>
              </a:rPr>
              <a:t>practiceenquiries@phc.ox.ac.uk</a:t>
            </a:r>
            <a:endParaRPr lang="en-GB" sz="2800" dirty="0">
              <a:latin typeface="Times New Roman" panose="02020603050405020304" pitchFamily="18" charset="0"/>
              <a:ea typeface="Calibri" panose="020F0502020204030204" pitchFamily="34" charset="0"/>
            </a:endParaRPr>
          </a:p>
          <a:p>
            <a:pPr marL="342900">
              <a:spcAft>
                <a:spcPts val="0"/>
              </a:spcAft>
            </a:pPr>
            <a:endParaRPr lang="en-GB" sz="2400" dirty="0" smtClean="0">
              <a:latin typeface="Calibri" panose="020F0502020204030204" pitchFamily="34" charset="0"/>
              <a:ea typeface="Calibri" panose="020F0502020204030204" pitchFamily="34" charset="0"/>
            </a:endParaRPr>
          </a:p>
          <a:p>
            <a:pPr marL="342900">
              <a:spcAft>
                <a:spcPts val="0"/>
              </a:spcAft>
            </a:pPr>
            <a:r>
              <a:rPr lang="en-GB" sz="2400" dirty="0" smtClean="0">
                <a:latin typeface="Calibri" panose="020F0502020204030204" pitchFamily="34" charset="0"/>
                <a:ea typeface="Calibri" panose="020F0502020204030204" pitchFamily="34" charset="0"/>
              </a:rPr>
              <a:t>The trial </a:t>
            </a:r>
            <a:r>
              <a:rPr lang="en-GB" sz="2400" dirty="0">
                <a:latin typeface="Calibri" panose="020F0502020204030204" pitchFamily="34" charset="0"/>
                <a:ea typeface="Calibri" panose="020F0502020204030204" pitchFamily="34" charset="0"/>
              </a:rPr>
              <a:t>team will also track use and call </a:t>
            </a:r>
            <a:r>
              <a:rPr lang="en-GB" sz="2400" dirty="0" smtClean="0">
                <a:latin typeface="Calibri" panose="020F0502020204030204" pitchFamily="34" charset="0"/>
                <a:ea typeface="Calibri" panose="020F0502020204030204" pitchFamily="34" charset="0"/>
              </a:rPr>
              <a:t>GPs </a:t>
            </a:r>
            <a:r>
              <a:rPr lang="en-GB" sz="2400" dirty="0">
                <a:latin typeface="Calibri" panose="020F0502020204030204" pitchFamily="34" charset="0"/>
                <a:ea typeface="Calibri" panose="020F0502020204030204" pitchFamily="34" charset="0"/>
              </a:rPr>
              <a:t>to ensure </a:t>
            </a:r>
            <a:r>
              <a:rPr lang="en-GB" sz="2400" dirty="0" smtClean="0">
                <a:latin typeface="Calibri" panose="020F0502020204030204" pitchFamily="34" charset="0"/>
                <a:ea typeface="Calibri" panose="020F0502020204030204" pitchFamily="34" charset="0"/>
              </a:rPr>
              <a:t>re-order and discuss </a:t>
            </a:r>
            <a:r>
              <a:rPr lang="en-GB" sz="2400" dirty="0">
                <a:latin typeface="Calibri" panose="020F0502020204030204" pitchFamily="34" charset="0"/>
                <a:ea typeface="Calibri" panose="020F0502020204030204" pitchFamily="34" charset="0"/>
              </a:rPr>
              <a:t>any issues</a:t>
            </a:r>
            <a:endParaRPr lang="en-GB"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88554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74" b="5496"/>
          <a:stretch/>
        </p:blipFill>
        <p:spPr>
          <a:xfrm>
            <a:off x="485256" y="1349806"/>
            <a:ext cx="9539893" cy="5019186"/>
          </a:xfrm>
          <a:prstGeom prst="rect">
            <a:avLst/>
          </a:prstGeom>
        </p:spPr>
      </p:pic>
      <p:sp>
        <p:nvSpPr>
          <p:cNvPr id="3" name="TextBox 2"/>
          <p:cNvSpPr txBox="1"/>
          <p:nvPr/>
        </p:nvSpPr>
        <p:spPr>
          <a:xfrm>
            <a:off x="1317087" y="1889228"/>
            <a:ext cx="5689983" cy="3416320"/>
          </a:xfrm>
          <a:prstGeom prst="rect">
            <a:avLst/>
          </a:prstGeom>
          <a:noFill/>
        </p:spPr>
        <p:txBody>
          <a:bodyPr wrap="square" rtlCol="0">
            <a:spAutoFit/>
          </a:bodyPr>
          <a:lstStyle/>
          <a:p>
            <a:pPr marL="342900">
              <a:spcAft>
                <a:spcPts val="0"/>
              </a:spcAft>
            </a:pPr>
            <a:r>
              <a:rPr lang="en-GB" sz="2400" dirty="0">
                <a:latin typeface="Calibri" panose="020F0502020204030204" pitchFamily="34" charset="0"/>
                <a:ea typeface="Calibri" panose="020F0502020204030204" pitchFamily="34" charset="0"/>
              </a:rPr>
              <a:t>Please </a:t>
            </a:r>
            <a:r>
              <a:rPr lang="en-GB" sz="2400" dirty="0" smtClean="0">
                <a:latin typeface="Calibri" panose="020F0502020204030204" pitchFamily="34" charset="0"/>
                <a:ea typeface="Calibri" panose="020F0502020204030204" pitchFamily="34" charset="0"/>
              </a:rPr>
              <a:t>use </a:t>
            </a:r>
            <a:r>
              <a:rPr lang="en-GB" sz="2400" dirty="0">
                <a:latin typeface="Calibri" panose="020F0502020204030204" pitchFamily="34" charset="0"/>
                <a:ea typeface="Calibri" panose="020F0502020204030204" pitchFamily="34" charset="0"/>
              </a:rPr>
              <a:t>website: </a:t>
            </a:r>
            <a:r>
              <a:rPr lang="en-GB" sz="2400" u="sng" dirty="0">
                <a:latin typeface="Calibri" panose="020F0502020204030204" pitchFamily="34" charset="0"/>
                <a:ea typeface="Calibri" panose="020F0502020204030204" pitchFamily="34" charset="0"/>
                <a:hlinkClick r:id="rId3"/>
              </a:rPr>
              <a:t>https://portal.immform.dh.gov.uk</a:t>
            </a:r>
            <a:r>
              <a:rPr lang="en-GB" sz="2400" dirty="0">
                <a:latin typeface="Calibri" panose="020F0502020204030204" pitchFamily="34" charset="0"/>
                <a:ea typeface="Calibri" panose="020F0502020204030204" pitchFamily="34" charset="0"/>
              </a:rPr>
              <a:t>, clicking ‘PRINCIPLE Trial’ button to order more medication (if </a:t>
            </a:r>
            <a:r>
              <a:rPr lang="en-GB" sz="2400" dirty="0" smtClean="0">
                <a:latin typeface="Calibri" panose="020F0502020204030204" pitchFamily="34" charset="0"/>
                <a:ea typeface="Calibri" panose="020F0502020204030204" pitchFamily="34" charset="0"/>
              </a:rPr>
              <a:t>ordered </a:t>
            </a:r>
            <a:r>
              <a:rPr lang="en-GB" sz="2400" dirty="0">
                <a:latin typeface="Calibri" panose="020F0502020204030204" pitchFamily="34" charset="0"/>
                <a:ea typeface="Calibri" panose="020F0502020204030204" pitchFamily="34" charset="0"/>
              </a:rPr>
              <a:t>by </a:t>
            </a:r>
            <a:r>
              <a:rPr lang="en-GB" sz="2400" dirty="0" smtClean="0">
                <a:latin typeface="Calibri" panose="020F0502020204030204" pitchFamily="34" charset="0"/>
                <a:ea typeface="Calibri" panose="020F0502020204030204" pitchFamily="34" charset="0"/>
              </a:rPr>
              <a:t>11am it should </a:t>
            </a:r>
            <a:r>
              <a:rPr lang="en-GB" sz="2400" dirty="0">
                <a:latin typeface="Calibri" panose="020F0502020204030204" pitchFamily="34" charset="0"/>
                <a:ea typeface="Calibri" panose="020F0502020204030204" pitchFamily="34" charset="0"/>
              </a:rPr>
              <a:t>arrive </a:t>
            </a:r>
            <a:r>
              <a:rPr lang="en-GB" sz="2400" dirty="0" smtClean="0">
                <a:latin typeface="Calibri" panose="020F0502020204030204" pitchFamily="34" charset="0"/>
                <a:ea typeface="Calibri" panose="020F0502020204030204" pitchFamily="34" charset="0"/>
              </a:rPr>
              <a:t>the next </a:t>
            </a:r>
            <a:r>
              <a:rPr lang="en-GB" sz="2400" dirty="0">
                <a:latin typeface="Calibri" panose="020F0502020204030204" pitchFamily="34" charset="0"/>
                <a:ea typeface="Calibri" panose="020F0502020204030204" pitchFamily="34" charset="0"/>
              </a:rPr>
              <a:t>day).</a:t>
            </a:r>
            <a:endParaRPr lang="en-GB" sz="2800" dirty="0">
              <a:latin typeface="Times New Roman" panose="02020603050405020304" pitchFamily="18" charset="0"/>
              <a:ea typeface="Calibri" panose="020F0502020204030204" pitchFamily="34" charset="0"/>
            </a:endParaRPr>
          </a:p>
          <a:p>
            <a:pPr marL="342900">
              <a:spcAft>
                <a:spcPts val="0"/>
              </a:spcAft>
            </a:pPr>
            <a:r>
              <a:rPr lang="en-GB" sz="2400" dirty="0" smtClean="0">
                <a:latin typeface="Calibri" panose="020F0502020204030204" pitchFamily="34" charset="0"/>
                <a:ea typeface="Calibri" panose="020F0502020204030204" pitchFamily="34" charset="0"/>
              </a:rPr>
              <a:t>The Trial </a:t>
            </a:r>
            <a:r>
              <a:rPr lang="en-GB" sz="2400" dirty="0">
                <a:latin typeface="Calibri" panose="020F0502020204030204" pitchFamily="34" charset="0"/>
                <a:ea typeface="Calibri" panose="020F0502020204030204" pitchFamily="34" charset="0"/>
              </a:rPr>
              <a:t>team will also track use and call GP to ensure re-order, any issues </a:t>
            </a:r>
            <a:r>
              <a:rPr lang="en-GB" sz="2400" dirty="0" smtClean="0">
                <a:latin typeface="Calibri" panose="020F0502020204030204" pitchFamily="34" charset="0"/>
                <a:ea typeface="Calibri" panose="020F0502020204030204" pitchFamily="34" charset="0"/>
              </a:rPr>
              <a:t>call us </a:t>
            </a:r>
            <a:endParaRPr lang="en-GB" sz="2800" dirty="0">
              <a:latin typeface="Times New Roman" panose="02020603050405020304" pitchFamily="18" charset="0"/>
              <a:ea typeface="Calibri" panose="020F0502020204030204" pitchFamily="34" charset="0"/>
            </a:endParaRPr>
          </a:p>
          <a:p>
            <a:pPr marL="342900">
              <a:spcAft>
                <a:spcPts val="0"/>
              </a:spcAft>
            </a:pPr>
            <a:endParaRPr lang="en-US" sz="2400" dirty="0" smtClean="0"/>
          </a:p>
          <a:p>
            <a:endParaRPr lang="en-GB" sz="2400" dirty="0"/>
          </a:p>
        </p:txBody>
      </p:sp>
      <p:sp>
        <p:nvSpPr>
          <p:cNvPr id="4" name="Cloud 3"/>
          <p:cNvSpPr/>
          <p:nvPr/>
        </p:nvSpPr>
        <p:spPr>
          <a:xfrm>
            <a:off x="7656022" y="941860"/>
            <a:ext cx="2859578" cy="2635135"/>
          </a:xfrm>
          <a:prstGeom prst="cloud">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7838900" y="1412174"/>
            <a:ext cx="2493819" cy="2185214"/>
          </a:xfrm>
          <a:prstGeom prst="rect">
            <a:avLst/>
          </a:prstGeom>
          <a:noFill/>
        </p:spPr>
        <p:txBody>
          <a:bodyPr wrap="square" rtlCol="0">
            <a:spAutoFit/>
          </a:bodyPr>
          <a:lstStyle/>
          <a:p>
            <a:pPr algn="ctr"/>
            <a:r>
              <a:rPr lang="en-GB" dirty="0"/>
              <a:t>Order will initially be capped at 3</a:t>
            </a:r>
            <a:r>
              <a:rPr lang="en-GB" dirty="0" smtClean="0"/>
              <a:t> packs </a:t>
            </a:r>
            <a:r>
              <a:rPr lang="en-GB" dirty="0"/>
              <a:t>of </a:t>
            </a:r>
            <a:r>
              <a:rPr lang="en-GB" dirty="0" smtClean="0"/>
              <a:t>60 tablets </a:t>
            </a:r>
            <a:r>
              <a:rPr lang="en-GB" dirty="0"/>
              <a:t>per practice. If </a:t>
            </a:r>
            <a:r>
              <a:rPr lang="en-GB" dirty="0" smtClean="0"/>
              <a:t>you would like more, please </a:t>
            </a:r>
            <a:r>
              <a:rPr lang="en-GB" dirty="0"/>
              <a:t>request from CTU who will update PHE.</a:t>
            </a:r>
          </a:p>
          <a:p>
            <a:endParaRPr lang="en-GB" dirty="0"/>
          </a:p>
          <a:p>
            <a:endParaRPr lang="en-GB" dirty="0"/>
          </a:p>
        </p:txBody>
      </p:sp>
      <p:sp>
        <p:nvSpPr>
          <p:cNvPr id="6" name="Cloud 5"/>
          <p:cNvSpPr/>
          <p:nvPr/>
        </p:nvSpPr>
        <p:spPr>
          <a:xfrm>
            <a:off x="7656023" y="3665914"/>
            <a:ext cx="2818014" cy="2412818"/>
          </a:xfrm>
          <a:prstGeom prst="cloud">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Once </a:t>
            </a:r>
            <a:r>
              <a:rPr lang="en-GB" dirty="0" smtClean="0">
                <a:solidFill>
                  <a:schemeClr val="tx1"/>
                </a:solidFill>
              </a:rPr>
              <a:t>the order </a:t>
            </a:r>
            <a:r>
              <a:rPr lang="en-GB" dirty="0">
                <a:solidFill>
                  <a:schemeClr val="tx1"/>
                </a:solidFill>
              </a:rPr>
              <a:t>is placed via </a:t>
            </a:r>
            <a:r>
              <a:rPr lang="en-GB" dirty="0" err="1">
                <a:solidFill>
                  <a:schemeClr val="tx1"/>
                </a:solidFill>
              </a:rPr>
              <a:t>IMMform</a:t>
            </a:r>
            <a:r>
              <a:rPr lang="en-GB" dirty="0">
                <a:solidFill>
                  <a:schemeClr val="tx1"/>
                </a:solidFill>
              </a:rPr>
              <a:t>, drug will be </a:t>
            </a:r>
            <a:r>
              <a:rPr lang="en-GB" dirty="0" smtClean="0">
                <a:solidFill>
                  <a:schemeClr val="tx1"/>
                </a:solidFill>
              </a:rPr>
              <a:t>delivered </a:t>
            </a:r>
            <a:r>
              <a:rPr lang="en-GB" dirty="0">
                <a:solidFill>
                  <a:schemeClr val="tx1"/>
                </a:solidFill>
              </a:rPr>
              <a:t>to practices from PHE</a:t>
            </a:r>
          </a:p>
        </p:txBody>
      </p:sp>
      <p:pic>
        <p:nvPicPr>
          <p:cNvPr id="7" name="Picture 6"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10" name="Rectangle 9"/>
          <p:cNvSpPr/>
          <p:nvPr/>
        </p:nvSpPr>
        <p:spPr>
          <a:xfrm>
            <a:off x="2318993" y="765031"/>
            <a:ext cx="4792466" cy="584775"/>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How do I order more drug?</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26269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461" y="932031"/>
            <a:ext cx="9817332" cy="5489261"/>
          </a:xfrm>
          <a:prstGeom prst="rect">
            <a:avLst/>
          </a:prstGeom>
        </p:spPr>
      </p:pic>
      <p:sp>
        <p:nvSpPr>
          <p:cNvPr id="3" name="TextBox 2"/>
          <p:cNvSpPr txBox="1"/>
          <p:nvPr/>
        </p:nvSpPr>
        <p:spPr>
          <a:xfrm>
            <a:off x="1058091" y="932031"/>
            <a:ext cx="2965269" cy="1384995"/>
          </a:xfrm>
          <a:prstGeom prst="rect">
            <a:avLst/>
          </a:prstGeom>
          <a:noFill/>
        </p:spPr>
        <p:txBody>
          <a:bodyPr wrap="square" rtlCol="0">
            <a:spAutoFit/>
          </a:bodyPr>
          <a:lstStyle/>
          <a:p>
            <a:pPr algn="ctr"/>
            <a:r>
              <a:rPr lang="en-US" sz="2800" b="1" dirty="0"/>
              <a:t>Serious Adverse </a:t>
            </a:r>
            <a:r>
              <a:rPr lang="en-US" sz="2800" b="1" dirty="0" smtClean="0"/>
              <a:t>Event</a:t>
            </a:r>
          </a:p>
          <a:p>
            <a:pPr algn="ctr"/>
            <a:r>
              <a:rPr lang="en-GB" sz="2800" b="1" dirty="0" smtClean="0"/>
              <a:t>Reporting</a:t>
            </a:r>
            <a:endParaRPr lang="en-US" sz="2800" b="1" dirty="0"/>
          </a:p>
        </p:txBody>
      </p:sp>
      <p:sp>
        <p:nvSpPr>
          <p:cNvPr id="4" name="TextBox 3"/>
          <p:cNvSpPr txBox="1"/>
          <p:nvPr/>
        </p:nvSpPr>
        <p:spPr>
          <a:xfrm>
            <a:off x="3059951" y="1582207"/>
            <a:ext cx="3912052" cy="4539704"/>
          </a:xfrm>
          <a:prstGeom prst="rect">
            <a:avLst/>
          </a:prstGeom>
          <a:noFill/>
        </p:spPr>
        <p:txBody>
          <a:bodyPr wrap="square" rtlCol="0">
            <a:spAutoFit/>
          </a:bodyPr>
          <a:lstStyle/>
          <a:p>
            <a:endParaRPr lang="en-GB" dirty="0" smtClean="0"/>
          </a:p>
          <a:p>
            <a:pPr algn="ctr"/>
            <a:r>
              <a:rPr lang="en-GB" dirty="0" smtClean="0"/>
              <a:t>IF YOU BECOME AWARE OF AN SAE PLEASE REPORT WITHIN </a:t>
            </a:r>
            <a:r>
              <a:rPr lang="en-GB" dirty="0"/>
              <a:t>24 </a:t>
            </a:r>
            <a:r>
              <a:rPr lang="en-GB" dirty="0" smtClean="0"/>
              <a:t>HOURS (contact details).</a:t>
            </a:r>
          </a:p>
          <a:p>
            <a:pPr marL="285750" indent="-285750">
              <a:buFont typeface="Arial" panose="020B0604020202020204" pitchFamily="34" charset="0"/>
              <a:buChar char="•"/>
            </a:pPr>
            <a:endParaRPr lang="en-GB" dirty="0"/>
          </a:p>
          <a:p>
            <a:pPr lvl="0" algn="ctr"/>
            <a:r>
              <a:rPr lang="en-GB" dirty="0"/>
              <a:t> What SAEs should I report? </a:t>
            </a:r>
            <a:endParaRPr lang="en-GB" dirty="0" smtClean="0"/>
          </a:p>
          <a:p>
            <a:pPr lvl="0" algn="ctr"/>
            <a:r>
              <a:rPr lang="en-GB" dirty="0" smtClean="0"/>
              <a:t>An </a:t>
            </a:r>
            <a:r>
              <a:rPr lang="en-GB" dirty="0"/>
              <a:t>event which:</a:t>
            </a:r>
          </a:p>
          <a:p>
            <a:pPr lvl="0" algn="ctr"/>
            <a:r>
              <a:rPr lang="en-GB" dirty="0" err="1"/>
              <a:t>i</a:t>
            </a:r>
            <a:r>
              <a:rPr lang="en-GB" dirty="0"/>
              <a:t>) leads to </a:t>
            </a:r>
            <a:r>
              <a:rPr lang="en-GB" b="1" dirty="0"/>
              <a:t>hospitalisation or death </a:t>
            </a:r>
            <a:r>
              <a:rPr lang="en-GB" dirty="0"/>
              <a:t>NOT DUE to COVID-19</a:t>
            </a:r>
          </a:p>
          <a:p>
            <a:pPr lvl="0" algn="ctr"/>
            <a:r>
              <a:rPr lang="en-GB" dirty="0" err="1">
                <a:solidFill>
                  <a:schemeClr val="tx2">
                    <a:lumMod val="75000"/>
                  </a:schemeClr>
                </a:solidFill>
              </a:rPr>
              <a:t>i</a:t>
            </a:r>
            <a:r>
              <a:rPr lang="en-GB" dirty="0">
                <a:solidFill>
                  <a:schemeClr val="tx2">
                    <a:lumMod val="75000"/>
                  </a:schemeClr>
                </a:solidFill>
              </a:rPr>
              <a:t>) is </a:t>
            </a:r>
            <a:r>
              <a:rPr lang="en-GB" b="1" dirty="0">
                <a:solidFill>
                  <a:schemeClr val="tx2">
                    <a:lumMod val="75000"/>
                  </a:schemeClr>
                </a:solidFill>
              </a:rPr>
              <a:t>life-threatening</a:t>
            </a:r>
            <a:endParaRPr lang="en-US" b="1" dirty="0">
              <a:solidFill>
                <a:schemeClr val="tx2">
                  <a:lumMod val="75000"/>
                </a:schemeClr>
              </a:solidFill>
            </a:endParaRPr>
          </a:p>
          <a:p>
            <a:pPr lvl="0" algn="ctr"/>
            <a:r>
              <a:rPr lang="en-US" dirty="0">
                <a:solidFill>
                  <a:schemeClr val="accent2">
                    <a:lumMod val="75000"/>
                  </a:schemeClr>
                </a:solidFill>
              </a:rPr>
              <a:t>ii) </a:t>
            </a:r>
            <a:r>
              <a:rPr lang="en-GB" dirty="0">
                <a:solidFill>
                  <a:schemeClr val="accent2">
                    <a:lumMod val="75000"/>
                  </a:schemeClr>
                </a:solidFill>
              </a:rPr>
              <a:t>results in persistent or significant </a:t>
            </a:r>
            <a:r>
              <a:rPr lang="en-GB" b="1" dirty="0">
                <a:solidFill>
                  <a:schemeClr val="accent2">
                    <a:lumMod val="75000"/>
                  </a:schemeClr>
                </a:solidFill>
              </a:rPr>
              <a:t>disability/incapacity</a:t>
            </a:r>
          </a:p>
          <a:p>
            <a:pPr lvl="0" algn="ctr"/>
            <a:r>
              <a:rPr lang="en-US" dirty="0">
                <a:solidFill>
                  <a:schemeClr val="accent4">
                    <a:lumMod val="50000"/>
                  </a:schemeClr>
                </a:solidFill>
              </a:rPr>
              <a:t> iii) </a:t>
            </a:r>
            <a:r>
              <a:rPr lang="en-GB" dirty="0">
                <a:solidFill>
                  <a:schemeClr val="accent4">
                    <a:lumMod val="50000"/>
                  </a:schemeClr>
                </a:solidFill>
              </a:rPr>
              <a:t>consists of a </a:t>
            </a:r>
            <a:r>
              <a:rPr lang="en-GB" b="1" dirty="0">
                <a:solidFill>
                  <a:schemeClr val="accent4">
                    <a:lumMod val="50000"/>
                  </a:schemeClr>
                </a:solidFill>
              </a:rPr>
              <a:t>congenital anomaly or birth defect</a:t>
            </a:r>
            <a:r>
              <a:rPr lang="en-GB" dirty="0">
                <a:solidFill>
                  <a:schemeClr val="accent4">
                    <a:lumMod val="50000"/>
                  </a:schemeClr>
                </a:solidFill>
              </a:rPr>
              <a:t>*.</a:t>
            </a:r>
            <a:endParaRPr lang="en-US" dirty="0">
              <a:solidFill>
                <a:schemeClr val="accent4">
                  <a:lumMod val="50000"/>
                </a:schemeClr>
              </a:solidFill>
            </a:endParaRPr>
          </a:p>
          <a:p>
            <a:pPr algn="ctr"/>
            <a:endParaRPr lang="en-GB" dirty="0"/>
          </a:p>
          <a:p>
            <a:pPr algn="ctr"/>
            <a:endParaRPr lang="en-GB" dirty="0"/>
          </a:p>
          <a:p>
            <a:pPr marL="285750" indent="-285750">
              <a:buFont typeface="Arial" panose="020B0604020202020204" pitchFamily="34" charset="0"/>
              <a:buChar char="•"/>
            </a:pPr>
            <a:endParaRPr lang="en-US" dirty="0"/>
          </a:p>
        </p:txBody>
      </p:sp>
      <p:sp>
        <p:nvSpPr>
          <p:cNvPr id="6" name="Rectangle 5"/>
          <p:cNvSpPr/>
          <p:nvPr/>
        </p:nvSpPr>
        <p:spPr>
          <a:xfrm>
            <a:off x="1257075" y="5767968"/>
            <a:ext cx="5892190" cy="353943"/>
          </a:xfrm>
          <a:prstGeom prst="rect">
            <a:avLst/>
          </a:prstGeom>
        </p:spPr>
        <p:txBody>
          <a:bodyPr wrap="none">
            <a:spAutoFit/>
          </a:bodyPr>
          <a:lstStyle/>
          <a:p>
            <a:pPr marL="285750" indent="-285750">
              <a:buFont typeface="Arial" panose="020B0604020202020204" pitchFamily="34" charset="0"/>
              <a:buChar char="•"/>
            </a:pPr>
            <a:r>
              <a:rPr lang="en-GB" dirty="0" smtClean="0"/>
              <a:t>Hospitalisation </a:t>
            </a:r>
            <a:r>
              <a:rPr lang="en-GB" dirty="0"/>
              <a:t>or death </a:t>
            </a:r>
            <a:r>
              <a:rPr lang="en-GB" dirty="0" smtClean="0"/>
              <a:t>DO NOT need to be reported as SAEs</a:t>
            </a:r>
            <a:endParaRPr lang="en-US" dirty="0"/>
          </a:p>
        </p:txBody>
      </p:sp>
    </p:spTree>
    <p:extLst>
      <p:ext uri="{BB962C8B-B14F-4D97-AF65-F5344CB8AC3E}">
        <p14:creationId xmlns:p14="http://schemas.microsoft.com/office/powerpoint/2010/main" val="1702919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909" y="899594"/>
            <a:ext cx="9286961" cy="5378390"/>
          </a:xfrm>
          <a:prstGeom prst="rect">
            <a:avLst/>
          </a:prstGeom>
        </p:spPr>
      </p:pic>
      <p:pic>
        <p:nvPicPr>
          <p:cNvPr id="3" name="Picture 2"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38947" y="82290"/>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54397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9674" y="839735"/>
            <a:ext cx="9576579" cy="5397552"/>
          </a:xfrm>
          <a:prstGeom prst="rect">
            <a:avLst/>
          </a:prstGeom>
        </p:spPr>
      </p:pic>
      <p:sp>
        <p:nvSpPr>
          <p:cNvPr id="5" name="TextBox 4"/>
          <p:cNvSpPr txBox="1"/>
          <p:nvPr/>
        </p:nvSpPr>
        <p:spPr>
          <a:xfrm>
            <a:off x="1146369" y="4175186"/>
            <a:ext cx="1397479" cy="1138773"/>
          </a:xfrm>
          <a:prstGeom prst="rect">
            <a:avLst/>
          </a:prstGeom>
          <a:noFill/>
          <a:ln>
            <a:solidFill>
              <a:schemeClr val="tx1"/>
            </a:solidFill>
          </a:ln>
        </p:spPr>
        <p:txBody>
          <a:bodyPr wrap="square" rtlCol="0">
            <a:spAutoFit/>
          </a:bodyPr>
          <a:lstStyle/>
          <a:p>
            <a:pPr algn="ctr"/>
            <a:r>
              <a:rPr lang="en-GB" dirty="0"/>
              <a:t>Confirm eligibility for all participants</a:t>
            </a:r>
          </a:p>
        </p:txBody>
      </p:sp>
      <p:sp>
        <p:nvSpPr>
          <p:cNvPr id="6" name="TextBox 5"/>
          <p:cNvSpPr txBox="1"/>
          <p:nvPr/>
        </p:nvSpPr>
        <p:spPr>
          <a:xfrm>
            <a:off x="2850557" y="4175186"/>
            <a:ext cx="1431985" cy="877163"/>
          </a:xfrm>
          <a:prstGeom prst="rect">
            <a:avLst/>
          </a:prstGeom>
          <a:noFill/>
          <a:ln>
            <a:solidFill>
              <a:schemeClr val="tx1"/>
            </a:solidFill>
          </a:ln>
        </p:spPr>
        <p:txBody>
          <a:bodyPr wrap="square" rtlCol="0">
            <a:spAutoFit/>
          </a:bodyPr>
          <a:lstStyle/>
          <a:p>
            <a:pPr algn="ctr"/>
            <a:r>
              <a:rPr lang="en-GB" dirty="0"/>
              <a:t>Randomise all eligible participants</a:t>
            </a:r>
          </a:p>
        </p:txBody>
      </p:sp>
      <p:sp>
        <p:nvSpPr>
          <p:cNvPr id="7" name="TextBox 6"/>
          <p:cNvSpPr txBox="1"/>
          <p:nvPr/>
        </p:nvSpPr>
        <p:spPr>
          <a:xfrm>
            <a:off x="4583994" y="3959742"/>
            <a:ext cx="2088221" cy="2185214"/>
          </a:xfrm>
          <a:prstGeom prst="rect">
            <a:avLst/>
          </a:prstGeom>
          <a:noFill/>
          <a:ln>
            <a:solidFill>
              <a:schemeClr val="tx1"/>
            </a:solidFill>
          </a:ln>
        </p:spPr>
        <p:txBody>
          <a:bodyPr wrap="square" rtlCol="0">
            <a:spAutoFit/>
          </a:bodyPr>
          <a:lstStyle/>
          <a:p>
            <a:pPr algn="ctr"/>
            <a:r>
              <a:rPr lang="en-GB" dirty="0"/>
              <a:t>For participants randomised to the trial treatment arm provide medication pack (including envelope, participant instructions, trial contact card </a:t>
            </a:r>
            <a:r>
              <a:rPr lang="en-GB" dirty="0" smtClean="0"/>
              <a:t>etc.)</a:t>
            </a:r>
            <a:endParaRPr lang="en-GB" dirty="0"/>
          </a:p>
        </p:txBody>
      </p:sp>
      <p:sp>
        <p:nvSpPr>
          <p:cNvPr id="8" name="TextBox 7"/>
          <p:cNvSpPr txBox="1"/>
          <p:nvPr/>
        </p:nvSpPr>
        <p:spPr>
          <a:xfrm>
            <a:off x="6793614" y="4140680"/>
            <a:ext cx="1556755" cy="1138773"/>
          </a:xfrm>
          <a:prstGeom prst="rect">
            <a:avLst/>
          </a:prstGeom>
          <a:noFill/>
          <a:ln>
            <a:solidFill>
              <a:schemeClr val="tx1"/>
            </a:solidFill>
          </a:ln>
        </p:spPr>
        <p:txBody>
          <a:bodyPr wrap="square" rtlCol="0">
            <a:spAutoFit/>
          </a:bodyPr>
          <a:lstStyle/>
          <a:p>
            <a:pPr algn="ctr"/>
            <a:r>
              <a:rPr lang="en-GB" dirty="0"/>
              <a:t>Provide the PHE swab </a:t>
            </a:r>
            <a:r>
              <a:rPr lang="en-GB" dirty="0" smtClean="0"/>
              <a:t>pack for</a:t>
            </a:r>
            <a:r>
              <a:rPr lang="en-GB" dirty="0"/>
              <a:t> </a:t>
            </a:r>
            <a:r>
              <a:rPr lang="en-GB" dirty="0" smtClean="0"/>
              <a:t>ALL</a:t>
            </a:r>
            <a:r>
              <a:rPr lang="en-GB" dirty="0"/>
              <a:t> </a:t>
            </a:r>
            <a:br>
              <a:rPr lang="en-GB" dirty="0"/>
            </a:br>
            <a:r>
              <a:rPr lang="en-GB" dirty="0"/>
              <a:t>participants</a:t>
            </a:r>
          </a:p>
        </p:txBody>
      </p:sp>
      <p:sp>
        <p:nvSpPr>
          <p:cNvPr id="9" name="TextBox 8"/>
          <p:cNvSpPr txBox="1"/>
          <p:nvPr/>
        </p:nvSpPr>
        <p:spPr>
          <a:xfrm>
            <a:off x="8471768" y="4149306"/>
            <a:ext cx="1725283" cy="877163"/>
          </a:xfrm>
          <a:prstGeom prst="rect">
            <a:avLst/>
          </a:prstGeom>
          <a:noFill/>
          <a:ln>
            <a:solidFill>
              <a:schemeClr val="tx1"/>
            </a:solidFill>
          </a:ln>
        </p:spPr>
        <p:txBody>
          <a:bodyPr wrap="square" rtlCol="0">
            <a:spAutoFit/>
          </a:bodyPr>
          <a:lstStyle/>
          <a:p>
            <a:pPr algn="ctr"/>
            <a:r>
              <a:rPr lang="en-GB" dirty="0"/>
              <a:t>Inform participants of their swab result</a:t>
            </a:r>
          </a:p>
        </p:txBody>
      </p:sp>
      <p:pic>
        <p:nvPicPr>
          <p:cNvPr id="10" name="Picture 9"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05696" y="98915"/>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9111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84" r="-2584"/>
          <a:stretch/>
        </p:blipFill>
        <p:spPr>
          <a:xfrm>
            <a:off x="415636" y="1155469"/>
            <a:ext cx="10923336" cy="4782647"/>
          </a:xfrm>
          <a:prstGeom prst="rect">
            <a:avLst/>
          </a:prstGeom>
        </p:spPr>
      </p:pic>
      <p:sp>
        <p:nvSpPr>
          <p:cNvPr id="3" name="TextBox 2"/>
          <p:cNvSpPr txBox="1"/>
          <p:nvPr/>
        </p:nvSpPr>
        <p:spPr>
          <a:xfrm>
            <a:off x="3948546" y="3100647"/>
            <a:ext cx="3408218" cy="2246769"/>
          </a:xfrm>
          <a:prstGeom prst="rect">
            <a:avLst/>
          </a:prstGeom>
          <a:noFill/>
        </p:spPr>
        <p:txBody>
          <a:bodyPr wrap="square" rtlCol="0">
            <a:spAutoFit/>
          </a:bodyPr>
          <a:lstStyle/>
          <a:p>
            <a:pPr lvl="0" algn="ctr"/>
            <a:r>
              <a:rPr lang="en-US" sz="2800" dirty="0"/>
              <a:t>Participants will start filling </a:t>
            </a:r>
            <a:r>
              <a:rPr lang="en-US" sz="2800" dirty="0" smtClean="0"/>
              <a:t>in their 28 day online diary </a:t>
            </a:r>
            <a:r>
              <a:rPr lang="en-US" sz="2800" dirty="0"/>
              <a:t>from the day </a:t>
            </a:r>
            <a:r>
              <a:rPr lang="en-US" sz="2800" dirty="0" smtClean="0"/>
              <a:t>after </a:t>
            </a:r>
            <a:r>
              <a:rPr lang="en-US" sz="2800" dirty="0" err="1"/>
              <a:t>R</a:t>
            </a:r>
            <a:r>
              <a:rPr lang="en-US" sz="2800" dirty="0" err="1" smtClean="0"/>
              <a:t>andomisation</a:t>
            </a:r>
            <a:endParaRPr lang="en-GB" sz="2800" dirty="0"/>
          </a:p>
        </p:txBody>
      </p:sp>
      <p:sp>
        <p:nvSpPr>
          <p:cNvPr id="4" name="Rectangle 3"/>
          <p:cNvSpPr/>
          <p:nvPr/>
        </p:nvSpPr>
        <p:spPr>
          <a:xfrm>
            <a:off x="7688849" y="1461847"/>
            <a:ext cx="3541646" cy="1200329"/>
          </a:xfrm>
          <a:prstGeom prst="rect">
            <a:avLst/>
          </a:prstGeom>
          <a:noFill/>
        </p:spPr>
        <p:txBody>
          <a:bodyPr wrap="squar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Symptom </a:t>
            </a:r>
          </a:p>
          <a:p>
            <a:pPr algn="ctr"/>
            <a:r>
              <a:rPr lang="en-US" sz="3600" b="1" cap="none" spc="0" dirty="0" smtClean="0">
                <a:ln w="22225">
                  <a:solidFill>
                    <a:schemeClr val="accent2"/>
                  </a:solidFill>
                  <a:prstDash val="solid"/>
                </a:ln>
                <a:solidFill>
                  <a:schemeClr val="accent2">
                    <a:lumMod val="40000"/>
                    <a:lumOff val="60000"/>
                  </a:schemeClr>
                </a:solidFill>
                <a:effectLst/>
              </a:rPr>
              <a:t>Diaries</a:t>
            </a:r>
            <a:endParaRPr lang="en-US" sz="3600" b="1" cap="none" spc="0" dirty="0">
              <a:ln w="22225">
                <a:solidFill>
                  <a:schemeClr val="accent2"/>
                </a:solidFill>
                <a:prstDash val="solid"/>
              </a:ln>
              <a:solidFill>
                <a:schemeClr val="accent2">
                  <a:lumMod val="40000"/>
                  <a:lumOff val="60000"/>
                </a:schemeClr>
              </a:solidFill>
              <a:effectLst/>
            </a:endParaRPr>
          </a:p>
        </p:txBody>
      </p:sp>
      <p:pic>
        <p:nvPicPr>
          <p:cNvPr id="5" name="Picture 4"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506191" y="107228"/>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57138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8131"/>
          <a:stretch/>
        </p:blipFill>
        <p:spPr>
          <a:xfrm>
            <a:off x="5747657" y="858933"/>
            <a:ext cx="5101145" cy="5532977"/>
          </a:xfrm>
          <a:prstGeom prst="rect">
            <a:avLst/>
          </a:prstGeom>
        </p:spPr>
      </p:pic>
      <p:pic>
        <p:nvPicPr>
          <p:cNvPr id="3" name="Picture 2"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672445" y="82289"/>
            <a:ext cx="1847850" cy="666115"/>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1018904" y="1640262"/>
            <a:ext cx="3931920" cy="3970318"/>
          </a:xfrm>
          <a:prstGeom prst="rect">
            <a:avLst/>
          </a:prstGeom>
          <a:noFill/>
        </p:spPr>
        <p:txBody>
          <a:bodyPr wrap="square" rtlCol="0">
            <a:spAutoFit/>
          </a:bodyPr>
          <a:lstStyle/>
          <a:p>
            <a:pPr algn="ctr"/>
            <a:r>
              <a:rPr lang="en-GB" sz="3600" dirty="0" smtClean="0">
                <a:solidFill>
                  <a:schemeClr val="bg1"/>
                </a:solidFill>
              </a:rPr>
              <a:t>Participants will receive a telephone </a:t>
            </a:r>
            <a:r>
              <a:rPr lang="en-GB" sz="3600" dirty="0">
                <a:solidFill>
                  <a:schemeClr val="bg1"/>
                </a:solidFill>
              </a:rPr>
              <a:t>call </a:t>
            </a:r>
            <a:r>
              <a:rPr lang="en-GB" sz="3600" dirty="0" smtClean="0">
                <a:solidFill>
                  <a:schemeClr val="bg1"/>
                </a:solidFill>
              </a:rPr>
              <a:t>on day </a:t>
            </a:r>
            <a:r>
              <a:rPr lang="en-GB" sz="3600" dirty="0">
                <a:solidFill>
                  <a:schemeClr val="bg1"/>
                </a:solidFill>
              </a:rPr>
              <a:t>7, 14 and </a:t>
            </a:r>
            <a:r>
              <a:rPr lang="en-GB" sz="3600" dirty="0" smtClean="0">
                <a:solidFill>
                  <a:schemeClr val="bg1"/>
                </a:solidFill>
              </a:rPr>
              <a:t>28 if they’re not completing their daily diary online</a:t>
            </a:r>
            <a:endParaRPr lang="en-US" sz="3600" dirty="0">
              <a:solidFill>
                <a:schemeClr val="bg1"/>
              </a:solidFill>
            </a:endParaRPr>
          </a:p>
        </p:txBody>
      </p:sp>
    </p:spTree>
    <p:extLst>
      <p:ext uri="{BB962C8B-B14F-4D97-AF65-F5344CB8AC3E}">
        <p14:creationId xmlns:p14="http://schemas.microsoft.com/office/powerpoint/2010/main" val="3984916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1025" y="908394"/>
            <a:ext cx="9742517" cy="5392624"/>
          </a:xfrm>
          <a:prstGeom prst="rect">
            <a:avLst/>
          </a:prstGeom>
        </p:spPr>
      </p:pic>
      <p:pic>
        <p:nvPicPr>
          <p:cNvPr id="3" name="Picture 2"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481253" y="73977"/>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42074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531" y="2145427"/>
            <a:ext cx="9185563" cy="2062103"/>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Please contact the team if you have any problems</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32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Email</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principle@phc.ox.ac.uk</a:t>
            </a:r>
            <a:b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Phone Number: 0800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138 0880</a:t>
            </a:r>
            <a:endParaRPr lang="en-GB" sz="2800" dirty="0">
              <a:solidFill>
                <a:schemeClr val="bg1"/>
              </a:solidFill>
            </a:endParaRPr>
          </a:p>
        </p:txBody>
      </p:sp>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99387" y="115541"/>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3529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741" y="1046541"/>
            <a:ext cx="7661025"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We are looking at…</a:t>
            </a:r>
            <a:endParaRPr lang="en-US" sz="4400" dirty="0">
              <a:latin typeface="Arial" panose="020B0604020202020204" pitchFamily="34" charset="0"/>
              <a:cs typeface="Arial" panose="020B0604020202020204" pitchFamily="34" charset="0"/>
            </a:endParaRPr>
          </a:p>
        </p:txBody>
      </p:sp>
      <p:sp>
        <p:nvSpPr>
          <p:cNvPr id="5" name="Oval 4"/>
          <p:cNvSpPr/>
          <p:nvPr/>
        </p:nvSpPr>
        <p:spPr>
          <a:xfrm>
            <a:off x="997527" y="3009207"/>
            <a:ext cx="2593571" cy="25187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200830" y="3496788"/>
            <a:ext cx="2165825" cy="1569660"/>
          </a:xfrm>
          <a:prstGeom prst="rect">
            <a:avLst/>
          </a:prstGeom>
          <a:noFill/>
        </p:spPr>
        <p:txBody>
          <a:bodyPr wrap="square" rtlCol="0">
            <a:spAutoFit/>
          </a:bodyPr>
          <a:lstStyle/>
          <a:p>
            <a:pPr algn="ctr">
              <a:spcAft>
                <a:spcPts val="2001"/>
              </a:spcAft>
            </a:pPr>
            <a:r>
              <a:rPr lang="en-GB" sz="2400" dirty="0"/>
              <a:t>E</a:t>
            </a:r>
            <a:r>
              <a:rPr lang="en-GB" sz="2400" dirty="0" smtClean="0"/>
              <a:t>xisting </a:t>
            </a:r>
            <a:r>
              <a:rPr lang="en-GB" sz="2400" dirty="0"/>
              <a:t>drugs that may be active against COVID-19 </a:t>
            </a:r>
            <a:endParaRPr lang="en-US" sz="4000" dirty="0">
              <a:latin typeface="Arial" panose="020B0604020202020204" pitchFamily="34" charset="0"/>
              <a:cs typeface="Arial" panose="020B0604020202020204" pitchFamily="34" charset="0"/>
            </a:endParaRPr>
          </a:p>
        </p:txBody>
      </p:sp>
      <p:sp>
        <p:nvSpPr>
          <p:cNvPr id="7" name="Oval 6"/>
          <p:cNvSpPr/>
          <p:nvPr/>
        </p:nvSpPr>
        <p:spPr>
          <a:xfrm>
            <a:off x="7348450" y="1624789"/>
            <a:ext cx="2618509" cy="2452603"/>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7747462" y="2352502"/>
            <a:ext cx="1787236" cy="830997"/>
          </a:xfrm>
          <a:prstGeom prst="rect">
            <a:avLst/>
          </a:prstGeom>
          <a:noFill/>
        </p:spPr>
        <p:txBody>
          <a:bodyPr wrap="square" rtlCol="0">
            <a:spAutoFit/>
          </a:bodyPr>
          <a:lstStyle/>
          <a:p>
            <a:pPr algn="ctr"/>
            <a:r>
              <a:rPr lang="en-GB" sz="2400" dirty="0"/>
              <a:t>Best usual primary </a:t>
            </a:r>
            <a:r>
              <a:rPr lang="en-GB" sz="2400" dirty="0" smtClean="0"/>
              <a:t>care</a:t>
            </a:r>
            <a:endParaRPr lang="en-GB"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593" y="4422370"/>
            <a:ext cx="3098731" cy="2060979"/>
          </a:xfrm>
          <a:prstGeom prst="rect">
            <a:avLst/>
          </a:prstGeom>
        </p:spPr>
      </p:pic>
      <p:sp>
        <p:nvSpPr>
          <p:cNvPr id="4" name="Oval 3"/>
          <p:cNvSpPr/>
          <p:nvPr/>
        </p:nvSpPr>
        <p:spPr>
          <a:xfrm>
            <a:off x="4268585" y="2352502"/>
            <a:ext cx="2402378" cy="2410691"/>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4771505" y="2957682"/>
            <a:ext cx="1396538" cy="1200329"/>
          </a:xfrm>
          <a:prstGeom prst="rect">
            <a:avLst/>
          </a:prstGeom>
          <a:noFill/>
        </p:spPr>
        <p:txBody>
          <a:bodyPr wrap="square" rtlCol="0">
            <a:spAutoFit/>
          </a:bodyPr>
          <a:lstStyle/>
          <a:p>
            <a:r>
              <a:rPr lang="en-GB" sz="7200" dirty="0" smtClean="0"/>
              <a:t>VS</a:t>
            </a:r>
            <a:endParaRPr lang="en-GB" sz="7200" dirty="0"/>
          </a:p>
        </p:txBody>
      </p:sp>
      <p:pic>
        <p:nvPicPr>
          <p:cNvPr id="10" name="Picture 9"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71505" y="7783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63808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0124" y="1042540"/>
            <a:ext cx="4884088" cy="769441"/>
          </a:xfrm>
          <a:prstGeom prst="rect">
            <a:avLst/>
          </a:prstGeom>
          <a:noFill/>
        </p:spPr>
        <p:txBody>
          <a:bodyPr wrap="square" rtlCol="0">
            <a:spAutoFit/>
          </a:bodyPr>
          <a:lstStyle/>
          <a:p>
            <a:r>
              <a:rPr lang="en-US" sz="4400" dirty="0" smtClean="0">
                <a:solidFill>
                  <a:schemeClr val="bg1"/>
                </a:solidFill>
                <a:latin typeface="Arial" panose="020B0604020202020204" pitchFamily="34" charset="0"/>
                <a:cs typeface="Arial" panose="020B0604020202020204" pitchFamily="34" charset="0"/>
              </a:rPr>
              <a:t>We are looking for</a:t>
            </a:r>
            <a:endParaRPr lang="en-US" sz="4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1811981"/>
            <a:ext cx="11525250" cy="1077218"/>
          </a:xfrm>
          <a:prstGeom prst="rect">
            <a:avLst/>
          </a:prstGeom>
          <a:noFill/>
        </p:spPr>
        <p:txBody>
          <a:bodyPr wrap="square" rtlCol="0">
            <a:spAutoFit/>
          </a:bodyPr>
          <a:lstStyle/>
          <a:p>
            <a:pPr lvl="0"/>
            <a:r>
              <a:rPr lang="en-GB" sz="2300" dirty="0">
                <a:solidFill>
                  <a:schemeClr val="bg1"/>
                </a:solidFill>
              </a:rPr>
              <a:t>We are looking for: </a:t>
            </a:r>
            <a:r>
              <a:rPr lang="en-US" sz="2300" dirty="0">
                <a:solidFill>
                  <a:schemeClr val="bg1"/>
                </a:solidFill>
              </a:rPr>
              <a:t>Patients aged ≥50-64 years with any of the following listed comorbidities</a:t>
            </a:r>
            <a:r>
              <a:rPr lang="en-US" sz="2300" dirty="0" smtClean="0">
                <a:solidFill>
                  <a:schemeClr val="bg1"/>
                </a:solidFill>
              </a:rPr>
              <a:t>:</a:t>
            </a:r>
          </a:p>
          <a:p>
            <a:pPr lvl="0"/>
            <a:endParaRPr lang="en-GB" sz="2400" dirty="0">
              <a:solidFill>
                <a:schemeClr val="bg1"/>
              </a:solidFill>
            </a:endParaRPr>
          </a:p>
          <a:p>
            <a:pPr lvl="0"/>
            <a:endParaRPr lang="en-GB" dirty="0"/>
          </a:p>
        </p:txBody>
      </p:sp>
      <p:sp>
        <p:nvSpPr>
          <p:cNvPr id="5" name="Hexagon 4"/>
          <p:cNvSpPr/>
          <p:nvPr/>
        </p:nvSpPr>
        <p:spPr>
          <a:xfrm>
            <a:off x="1658389" y="4223976"/>
            <a:ext cx="2094807" cy="1687484"/>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Hexagon 5"/>
          <p:cNvSpPr/>
          <p:nvPr/>
        </p:nvSpPr>
        <p:spPr>
          <a:xfrm>
            <a:off x="2716184" y="2407310"/>
            <a:ext cx="2094807" cy="1687484"/>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 name="Hexagon 6"/>
          <p:cNvSpPr/>
          <p:nvPr/>
        </p:nvSpPr>
        <p:spPr>
          <a:xfrm>
            <a:off x="4014181" y="4237364"/>
            <a:ext cx="2094807" cy="1687484"/>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Hexagon 7"/>
          <p:cNvSpPr/>
          <p:nvPr/>
        </p:nvSpPr>
        <p:spPr>
          <a:xfrm>
            <a:off x="5013960" y="2420698"/>
            <a:ext cx="2094807" cy="1687484"/>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Hexagon 8"/>
          <p:cNvSpPr/>
          <p:nvPr/>
        </p:nvSpPr>
        <p:spPr>
          <a:xfrm>
            <a:off x="7311043" y="2416862"/>
            <a:ext cx="2094807" cy="1687484"/>
          </a:xfrm>
          <a:prstGeom prst="hexagon">
            <a:avLst/>
          </a:prstGeom>
          <a:solidFill>
            <a:srgbClr val="EAEAEA"/>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0" name="Hexagon 9"/>
          <p:cNvSpPr/>
          <p:nvPr/>
        </p:nvSpPr>
        <p:spPr>
          <a:xfrm>
            <a:off x="6369973" y="4237364"/>
            <a:ext cx="2094807" cy="1687484"/>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1" name="TextBox 10"/>
          <p:cNvSpPr txBox="1"/>
          <p:nvPr/>
        </p:nvSpPr>
        <p:spPr>
          <a:xfrm>
            <a:off x="2922270" y="2536492"/>
            <a:ext cx="1720735" cy="1785104"/>
          </a:xfrm>
          <a:prstGeom prst="rect">
            <a:avLst/>
          </a:prstGeom>
          <a:noFill/>
        </p:spPr>
        <p:txBody>
          <a:bodyPr wrap="square" rtlCol="0">
            <a:spAutoFit/>
          </a:bodyPr>
          <a:lstStyle/>
          <a:p>
            <a:pPr algn="ctr"/>
            <a:r>
              <a:rPr lang="en-US" sz="1600" dirty="0">
                <a:solidFill>
                  <a:schemeClr val="bg1"/>
                </a:solidFill>
              </a:rPr>
              <a:t>Known weakened immune system due to a serious illness or medication (e.g. chemotherapy); </a:t>
            </a:r>
            <a:endParaRPr lang="en-GB" sz="1600" dirty="0">
              <a:solidFill>
                <a:schemeClr val="bg1"/>
              </a:solidFill>
            </a:endParaRPr>
          </a:p>
          <a:p>
            <a:endParaRPr lang="en-GB" sz="1400" dirty="0"/>
          </a:p>
        </p:txBody>
      </p:sp>
      <p:sp>
        <p:nvSpPr>
          <p:cNvPr id="12" name="TextBox 11"/>
          <p:cNvSpPr txBox="1"/>
          <p:nvPr/>
        </p:nvSpPr>
        <p:spPr>
          <a:xfrm>
            <a:off x="5256066" y="2425456"/>
            <a:ext cx="1610593" cy="1169551"/>
          </a:xfrm>
          <a:prstGeom prst="rect">
            <a:avLst/>
          </a:prstGeom>
          <a:noFill/>
        </p:spPr>
        <p:txBody>
          <a:bodyPr wrap="square" rtlCol="0">
            <a:spAutoFit/>
          </a:bodyPr>
          <a:lstStyle/>
          <a:p>
            <a:pPr algn="ctr"/>
            <a:r>
              <a:rPr lang="en-US" sz="1800" dirty="0">
                <a:solidFill>
                  <a:schemeClr val="bg1"/>
                </a:solidFill>
              </a:rPr>
              <a:t>Known heart </a:t>
            </a:r>
            <a:r>
              <a:rPr lang="en-US" sz="1800" dirty="0" smtClean="0">
                <a:solidFill>
                  <a:schemeClr val="bg1"/>
                </a:solidFill>
              </a:rPr>
              <a:t>disease </a:t>
            </a:r>
            <a:r>
              <a:rPr lang="en-GB" dirty="0">
                <a:solidFill>
                  <a:schemeClr val="bg1"/>
                </a:solidFill>
              </a:rPr>
              <a:t>and/ or hypertension</a:t>
            </a:r>
            <a:endParaRPr lang="en-US" sz="1800" dirty="0" smtClean="0">
              <a:solidFill>
                <a:schemeClr val="bg1"/>
              </a:solidFill>
            </a:endParaRPr>
          </a:p>
          <a:p>
            <a:pPr algn="ctr"/>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538" y="3241981"/>
            <a:ext cx="692726" cy="943287"/>
          </a:xfrm>
          <a:prstGeom prst="rect">
            <a:avLst/>
          </a:prstGeom>
        </p:spPr>
      </p:pic>
      <p:sp>
        <p:nvSpPr>
          <p:cNvPr id="14" name="TextBox 13"/>
          <p:cNvSpPr txBox="1"/>
          <p:nvPr/>
        </p:nvSpPr>
        <p:spPr>
          <a:xfrm>
            <a:off x="7714212" y="2425456"/>
            <a:ext cx="1338348" cy="1184940"/>
          </a:xfrm>
          <a:prstGeom prst="rect">
            <a:avLst/>
          </a:prstGeom>
          <a:noFill/>
        </p:spPr>
        <p:txBody>
          <a:bodyPr wrap="square" rtlCol="0">
            <a:spAutoFit/>
          </a:bodyPr>
          <a:lstStyle/>
          <a:p>
            <a:pPr algn="ctr"/>
            <a:r>
              <a:rPr lang="en-US" sz="1800" dirty="0"/>
              <a:t>Known asthma or lung </a:t>
            </a:r>
            <a:r>
              <a:rPr lang="en-US" sz="1800" dirty="0" smtClean="0"/>
              <a:t>disease</a:t>
            </a:r>
          </a:p>
          <a:p>
            <a:pPr algn="ctr"/>
            <a:endParaRPr lang="en-GB"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68" y="3334246"/>
            <a:ext cx="1072662" cy="710080"/>
          </a:xfrm>
          <a:prstGeom prst="rect">
            <a:avLst/>
          </a:prstGeom>
        </p:spPr>
      </p:pic>
      <p:sp>
        <p:nvSpPr>
          <p:cNvPr id="16" name="TextBox 15"/>
          <p:cNvSpPr txBox="1"/>
          <p:nvPr/>
        </p:nvSpPr>
        <p:spPr>
          <a:xfrm>
            <a:off x="1995054" y="4439175"/>
            <a:ext cx="1421476" cy="1200329"/>
          </a:xfrm>
          <a:prstGeom prst="rect">
            <a:avLst/>
          </a:prstGeom>
          <a:noFill/>
        </p:spPr>
        <p:txBody>
          <a:bodyPr wrap="square" rtlCol="0">
            <a:spAutoFit/>
          </a:bodyPr>
          <a:lstStyle/>
          <a:p>
            <a:pPr algn="ctr"/>
            <a:r>
              <a:rPr lang="en-US" sz="1800" dirty="0">
                <a:solidFill>
                  <a:schemeClr val="bg1"/>
                </a:solidFill>
              </a:rPr>
              <a:t>Known diabetes not treated with insulin</a:t>
            </a:r>
            <a:endParaRPr lang="en-GB" dirty="0"/>
          </a:p>
        </p:txBody>
      </p:sp>
      <p:sp>
        <p:nvSpPr>
          <p:cNvPr id="17" name="TextBox 16"/>
          <p:cNvSpPr txBox="1"/>
          <p:nvPr/>
        </p:nvSpPr>
        <p:spPr>
          <a:xfrm>
            <a:off x="4392409" y="4464166"/>
            <a:ext cx="1338349" cy="923330"/>
          </a:xfrm>
          <a:prstGeom prst="rect">
            <a:avLst/>
          </a:prstGeom>
          <a:noFill/>
        </p:spPr>
        <p:txBody>
          <a:bodyPr wrap="square" rtlCol="0">
            <a:spAutoFit/>
          </a:bodyPr>
          <a:lstStyle/>
          <a:p>
            <a:pPr algn="ctr"/>
            <a:r>
              <a:rPr lang="en-US" sz="1800" dirty="0"/>
              <a:t>Known mild hepatic impairment</a:t>
            </a:r>
            <a:endParaRPr lang="en-GB" dirty="0"/>
          </a:p>
        </p:txBody>
      </p:sp>
      <p:sp>
        <p:nvSpPr>
          <p:cNvPr id="18" name="TextBox 17"/>
          <p:cNvSpPr txBox="1"/>
          <p:nvPr/>
        </p:nvSpPr>
        <p:spPr>
          <a:xfrm>
            <a:off x="6714951" y="4439176"/>
            <a:ext cx="1404850" cy="1200329"/>
          </a:xfrm>
          <a:prstGeom prst="rect">
            <a:avLst/>
          </a:prstGeom>
          <a:noFill/>
        </p:spPr>
        <p:txBody>
          <a:bodyPr wrap="square" rtlCol="0">
            <a:spAutoFit/>
          </a:bodyPr>
          <a:lstStyle/>
          <a:p>
            <a:pPr algn="ctr"/>
            <a:r>
              <a:rPr lang="en-US" sz="1800" dirty="0">
                <a:solidFill>
                  <a:schemeClr val="bg1"/>
                </a:solidFill>
              </a:rPr>
              <a:t>Known stroke or neurological problem</a:t>
            </a:r>
            <a:endParaRPr lang="en-GB" dirty="0"/>
          </a:p>
        </p:txBody>
      </p:sp>
      <p:sp>
        <p:nvSpPr>
          <p:cNvPr id="19" name="TextBox 18"/>
          <p:cNvSpPr txBox="1"/>
          <p:nvPr/>
        </p:nvSpPr>
        <p:spPr>
          <a:xfrm>
            <a:off x="2449483" y="6029039"/>
            <a:ext cx="9318568" cy="723275"/>
          </a:xfrm>
          <a:prstGeom prst="rect">
            <a:avLst/>
          </a:prstGeom>
          <a:noFill/>
        </p:spPr>
        <p:txBody>
          <a:bodyPr wrap="square" rtlCol="0">
            <a:spAutoFit/>
          </a:bodyPr>
          <a:lstStyle/>
          <a:p>
            <a:r>
              <a:rPr lang="en-GB" sz="2400" dirty="0" smtClean="0">
                <a:solidFill>
                  <a:schemeClr val="bg1"/>
                </a:solidFill>
              </a:rPr>
              <a:t>OR </a:t>
            </a:r>
            <a:r>
              <a:rPr lang="en-US" sz="2400" dirty="0">
                <a:solidFill>
                  <a:schemeClr val="bg1"/>
                </a:solidFill>
              </a:rPr>
              <a:t>Patients aged ≥65 with or without comorbidity</a:t>
            </a:r>
            <a:endParaRPr lang="en-GB" sz="2400" dirty="0">
              <a:solidFill>
                <a:schemeClr val="bg1"/>
              </a:solidFill>
            </a:endParaRPr>
          </a:p>
          <a:p>
            <a:r>
              <a:rPr lang="en-GB" dirty="0" smtClean="0"/>
              <a:t> </a:t>
            </a:r>
            <a:endParaRPr lang="en-GB" dirty="0"/>
          </a:p>
        </p:txBody>
      </p:sp>
      <p:pic>
        <p:nvPicPr>
          <p:cNvPr id="20" name="Picture 19"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927717" y="47308"/>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02698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2722" y="1388682"/>
            <a:ext cx="2014883" cy="1938992"/>
          </a:xfrm>
          <a:prstGeom prst="rect">
            <a:avLst/>
          </a:prstGeom>
        </p:spPr>
        <p:txBody>
          <a:bodyPr wrap="square">
            <a:spAutoFit/>
          </a:bodyPr>
          <a:lstStyle/>
          <a:p>
            <a:pPr algn="ctr"/>
            <a:r>
              <a:rPr lang="en-GB" sz="4000" dirty="0">
                <a:solidFill>
                  <a:schemeClr val="bg1"/>
                </a:solidFill>
              </a:rPr>
              <a:t>WITH </a:t>
            </a:r>
          </a:p>
          <a:p>
            <a:endParaRPr lang="en-GB" sz="4000" dirty="0">
              <a:solidFill>
                <a:schemeClr val="bg1"/>
              </a:solidFill>
            </a:endParaRPr>
          </a:p>
          <a:p>
            <a:pPr lvl="0"/>
            <a:endParaRPr lang="en-GB" sz="4000" dirty="0">
              <a:solidFill>
                <a:schemeClr val="bg1"/>
              </a:solidFill>
            </a:endParaRPr>
          </a:p>
        </p:txBody>
      </p:sp>
      <p:sp>
        <p:nvSpPr>
          <p:cNvPr id="3" name="Rectangle 2"/>
          <p:cNvSpPr/>
          <p:nvPr/>
        </p:nvSpPr>
        <p:spPr>
          <a:xfrm>
            <a:off x="969386" y="2461652"/>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New Continuous Cough</a:t>
            </a:r>
            <a:endParaRPr lang="en-GB" sz="3600" dirty="0"/>
          </a:p>
        </p:txBody>
      </p:sp>
      <p:sp>
        <p:nvSpPr>
          <p:cNvPr id="4" name="Cloud 3"/>
          <p:cNvSpPr/>
          <p:nvPr/>
        </p:nvSpPr>
        <p:spPr>
          <a:xfrm>
            <a:off x="4420292" y="2650186"/>
            <a:ext cx="1949335" cy="135497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4783335" y="3005036"/>
            <a:ext cx="1223248" cy="461665"/>
          </a:xfrm>
          <a:prstGeom prst="rect">
            <a:avLst/>
          </a:prstGeom>
          <a:noFill/>
        </p:spPr>
        <p:txBody>
          <a:bodyPr wrap="square" rtlCol="0">
            <a:spAutoFit/>
          </a:bodyPr>
          <a:lstStyle/>
          <a:p>
            <a:r>
              <a:rPr lang="en-GB" sz="2400" dirty="0" err="1" smtClean="0">
                <a:solidFill>
                  <a:schemeClr val="bg1"/>
                </a:solidFill>
              </a:rPr>
              <a:t>And/Or</a:t>
            </a:r>
            <a:endParaRPr lang="en-GB" sz="2400" dirty="0">
              <a:solidFill>
                <a:schemeClr val="bg1"/>
              </a:solidFill>
            </a:endParaRPr>
          </a:p>
        </p:txBody>
      </p:sp>
      <p:sp>
        <p:nvSpPr>
          <p:cNvPr id="6" name="Rectangle 5"/>
          <p:cNvSpPr/>
          <p:nvPr/>
        </p:nvSpPr>
        <p:spPr>
          <a:xfrm>
            <a:off x="7506393" y="2461652"/>
            <a:ext cx="2851265"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A high temperature (hot to touch)</a:t>
            </a:r>
            <a:endParaRPr lang="en-GB" sz="3600" dirty="0"/>
          </a:p>
        </p:txBody>
      </p:sp>
      <p:sp>
        <p:nvSpPr>
          <p:cNvPr id="7" name="TextBox 6"/>
          <p:cNvSpPr txBox="1"/>
          <p:nvPr/>
        </p:nvSpPr>
        <p:spPr>
          <a:xfrm>
            <a:off x="3283526" y="5665109"/>
            <a:ext cx="5295697" cy="523220"/>
          </a:xfrm>
          <a:prstGeom prst="rect">
            <a:avLst/>
          </a:prstGeom>
          <a:noFill/>
        </p:spPr>
        <p:txBody>
          <a:bodyPr wrap="square" rtlCol="0">
            <a:spAutoFit/>
          </a:bodyPr>
          <a:lstStyle/>
          <a:p>
            <a:r>
              <a:rPr lang="en-US" sz="2800" b="1">
                <a:solidFill>
                  <a:schemeClr val="bg1"/>
                </a:solidFill>
              </a:rPr>
              <a:t>within </a:t>
            </a:r>
            <a:r>
              <a:rPr lang="en-US" sz="2800" b="1" smtClean="0">
                <a:solidFill>
                  <a:schemeClr val="bg1"/>
                </a:solidFill>
              </a:rPr>
              <a:t>14 </a:t>
            </a:r>
            <a:r>
              <a:rPr lang="en-US" sz="2800" b="1">
                <a:solidFill>
                  <a:schemeClr val="bg1"/>
                </a:solidFill>
              </a:rPr>
              <a:t>days of inclusion</a:t>
            </a:r>
            <a:endParaRPr lang="en-GB" sz="2800" b="1"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8175"/>
            <a:ext cx="2385175" cy="23851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712" y="822960"/>
            <a:ext cx="1969538" cy="1969538"/>
          </a:xfrm>
          <a:prstGeom prst="rect">
            <a:avLst/>
          </a:prstGeom>
        </p:spPr>
      </p:pic>
      <p:pic>
        <p:nvPicPr>
          <p:cNvPr id="10" name="Picture 9"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21777" y="64333"/>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6853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jpg"/>
          <p:cNvPicPr>
            <a:picLocks noChangeAspect="1"/>
          </p:cNvPicPr>
          <p:nvPr/>
        </p:nvPicPr>
        <p:blipFill rotWithShape="1">
          <a:blip r:embed="rId2"/>
          <a:srcRect r="48525"/>
          <a:stretch/>
        </p:blipFill>
        <p:spPr>
          <a:xfrm>
            <a:off x="507076" y="997528"/>
            <a:ext cx="4788132" cy="5226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9077">
            <a:off x="5995724" y="1587729"/>
            <a:ext cx="2001121" cy="266374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4359" b="2940"/>
          <a:stretch/>
        </p:blipFill>
        <p:spPr>
          <a:xfrm rot="944266">
            <a:off x="7884402" y="3133249"/>
            <a:ext cx="1908545" cy="24106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11812">
            <a:off x="7068777" y="2237796"/>
            <a:ext cx="618416" cy="57300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57807">
            <a:off x="6840487" y="3174457"/>
            <a:ext cx="658211" cy="58364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57807">
            <a:off x="8950439" y="3955575"/>
            <a:ext cx="475681" cy="421795"/>
          </a:xfrm>
          <a:prstGeom prst="rect">
            <a:avLst/>
          </a:prstGeom>
        </p:spPr>
      </p:pic>
      <p:sp>
        <p:nvSpPr>
          <p:cNvPr id="11" name="TextBox 10"/>
          <p:cNvSpPr txBox="1"/>
          <p:nvPr/>
        </p:nvSpPr>
        <p:spPr>
          <a:xfrm>
            <a:off x="5548343" y="5757588"/>
            <a:ext cx="2779504" cy="369332"/>
          </a:xfrm>
          <a:prstGeom prst="rect">
            <a:avLst/>
          </a:prstGeom>
          <a:noFill/>
        </p:spPr>
        <p:txBody>
          <a:bodyPr wrap="square" rtlCol="0">
            <a:spAutoFit/>
          </a:bodyPr>
          <a:lstStyle/>
          <a:p>
            <a:r>
              <a:rPr lang="en-GB" sz="1800" b="1" dirty="0" smtClean="0">
                <a:solidFill>
                  <a:schemeClr val="bg1"/>
                </a:solidFill>
              </a:rPr>
              <a:t>See Protocol Page 18 </a:t>
            </a:r>
            <a:endParaRPr lang="en-GB" sz="1800" b="1" dirty="0">
              <a:solidFill>
                <a:schemeClr val="bg1"/>
              </a:solidFill>
            </a:endParaRPr>
          </a:p>
        </p:txBody>
      </p:sp>
      <p:pic>
        <p:nvPicPr>
          <p:cNvPr id="12" name="Picture 11" descr="PRINCIPLE-TRIAL_Colour_on-white"/>
          <p:cNvPicPr/>
          <p:nvPr/>
        </p:nvPicPr>
        <p:blipFill rotWithShape="1">
          <a:blip r:embed="rId7" cstate="print">
            <a:extLst>
              <a:ext uri="{28A0092B-C50C-407E-A947-70E740481C1C}">
                <a14:useLocalDpi xmlns:a14="http://schemas.microsoft.com/office/drawing/2010/main" val="0"/>
              </a:ext>
            </a:extLst>
          </a:blip>
          <a:srcRect l="4245" r="4245"/>
          <a:stretch/>
        </p:blipFill>
        <p:spPr bwMode="auto">
          <a:xfrm>
            <a:off x="4489566" y="24295"/>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84145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74449" y="90602"/>
            <a:ext cx="1847850" cy="666115"/>
          </a:xfrm>
          <a:prstGeom prst="rect">
            <a:avLst/>
          </a:prstGeom>
          <a:noFill/>
          <a:ln>
            <a:noFill/>
          </a:ln>
          <a:effectLst/>
          <a:extLst>
            <a:ext uri="{53640926-AAD7-44D8-BBD7-CCE9431645EC}">
              <a14:shadowObscured xmlns:a14="http://schemas.microsoft.com/office/drawing/2010/main"/>
            </a:ext>
          </a:extLst>
        </p:spPr>
      </p:pic>
      <p:sp>
        <p:nvSpPr>
          <p:cNvPr id="5" name="TextBox 4"/>
          <p:cNvSpPr txBox="1"/>
          <p:nvPr/>
        </p:nvSpPr>
        <p:spPr>
          <a:xfrm>
            <a:off x="1670858" y="1147156"/>
            <a:ext cx="6966066" cy="353943"/>
          </a:xfrm>
          <a:prstGeom prst="rect">
            <a:avLst/>
          </a:prstGeom>
          <a:noFill/>
        </p:spPr>
        <p:txBody>
          <a:bodyPr wrap="square" rtlCol="0">
            <a:spAutoFit/>
          </a:bodyPr>
          <a:lstStyle/>
          <a:p>
            <a:r>
              <a:rPr lang="en-GB" dirty="0" smtClean="0"/>
              <a:t> </a:t>
            </a:r>
            <a:endParaRPr lang="en-GB" dirty="0"/>
          </a:p>
        </p:txBody>
      </p:sp>
      <p:pic>
        <p:nvPicPr>
          <p:cNvPr id="8" name="Picture 7"/>
          <p:cNvPicPr>
            <a:picLocks noChangeAspect="1"/>
          </p:cNvPicPr>
          <p:nvPr/>
        </p:nvPicPr>
        <p:blipFill>
          <a:blip r:embed="rId3"/>
          <a:stretch>
            <a:fillRect/>
          </a:stretch>
        </p:blipFill>
        <p:spPr>
          <a:xfrm>
            <a:off x="693679" y="854784"/>
            <a:ext cx="10009390" cy="5608436"/>
          </a:xfrm>
          <a:prstGeom prst="rect">
            <a:avLst/>
          </a:prstGeom>
        </p:spPr>
      </p:pic>
    </p:spTree>
    <p:extLst>
      <p:ext uri="{BB962C8B-B14F-4D97-AF65-F5344CB8AC3E}">
        <p14:creationId xmlns:p14="http://schemas.microsoft.com/office/powerpoint/2010/main" val="189091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2"/>
          <a:stretch>
            <a:fillRect/>
          </a:stretch>
        </p:blipFill>
        <p:spPr>
          <a:xfrm>
            <a:off x="1354974" y="1053207"/>
            <a:ext cx="9426633" cy="5296054"/>
          </a:xfrm>
          <a:prstGeom prst="rect">
            <a:avLst/>
          </a:prstGeom>
        </p:spPr>
      </p:pic>
      <p:pic>
        <p:nvPicPr>
          <p:cNvPr id="3" name="Picture 2"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14009" y="73977"/>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73533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29059392"/>
              </p:ext>
            </p:extLst>
          </p:nvPr>
        </p:nvGraphicFramePr>
        <p:xfrm>
          <a:off x="1629930" y="1062894"/>
          <a:ext cx="7683500" cy="512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PRINCIPLE-TRIAL_Colour_on-white"/>
          <p:cNvPicPr/>
          <p:nvPr/>
        </p:nvPicPr>
        <p:blipFill rotWithShape="1">
          <a:blip r:embed="rId7" cstate="print">
            <a:extLst>
              <a:ext uri="{28A0092B-C50C-407E-A947-70E740481C1C}">
                <a14:useLocalDpi xmlns:a14="http://schemas.microsoft.com/office/drawing/2010/main" val="0"/>
              </a:ext>
            </a:extLst>
          </a:blip>
          <a:srcRect l="4245" r="4245"/>
          <a:stretch/>
        </p:blipFill>
        <p:spPr bwMode="auto">
          <a:xfrm>
            <a:off x="4763885" y="65664"/>
            <a:ext cx="1847850" cy="666115"/>
          </a:xfrm>
          <a:prstGeom prst="rect">
            <a:avLst/>
          </a:prstGeom>
          <a:noFill/>
          <a:ln>
            <a:noFill/>
          </a:ln>
          <a:effectLst/>
          <a:extLst>
            <a:ext uri="{53640926-AAD7-44D8-BBD7-CCE9431645EC}">
              <a14:shadowObscured xmlns:a14="http://schemas.microsoft.com/office/drawing/2010/main"/>
            </a:ext>
          </a:extLst>
        </p:spPr>
      </p:pic>
      <p:sp>
        <p:nvSpPr>
          <p:cNvPr id="5" name="TextBox 4"/>
          <p:cNvSpPr txBox="1"/>
          <p:nvPr/>
        </p:nvSpPr>
        <p:spPr>
          <a:xfrm>
            <a:off x="6740396" y="5831284"/>
            <a:ext cx="5146068" cy="353943"/>
          </a:xfrm>
          <a:prstGeom prst="rect">
            <a:avLst/>
          </a:prstGeom>
          <a:noFill/>
        </p:spPr>
        <p:txBody>
          <a:bodyPr wrap="square" rtlCol="0">
            <a:spAutoFit/>
          </a:bodyPr>
          <a:lstStyle/>
          <a:p>
            <a:r>
              <a:rPr lang="en-GB" dirty="0" smtClean="0">
                <a:solidFill>
                  <a:schemeClr val="bg1"/>
                </a:solidFill>
              </a:rPr>
              <a:t>Sentry Link: https</a:t>
            </a:r>
            <a:r>
              <a:rPr lang="en-GB" dirty="0">
                <a:solidFill>
                  <a:schemeClr val="bg1"/>
                </a:solidFill>
              </a:rPr>
              <a:t>://sentry.phc.ox.ac.uk/sentry/</a:t>
            </a:r>
          </a:p>
        </p:txBody>
      </p:sp>
    </p:spTree>
    <p:extLst>
      <p:ext uri="{BB962C8B-B14F-4D97-AF65-F5344CB8AC3E}">
        <p14:creationId xmlns:p14="http://schemas.microsoft.com/office/powerpoint/2010/main" val="268830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2662</TotalTime>
  <Words>1106</Words>
  <Application>Microsoft Office PowerPoint</Application>
  <PresentationFormat>Custom</PresentationFormat>
  <Paragraphs>118</Paragraphs>
  <Slides>29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29</vt:i4>
      </vt:variant>
    </vt:vector>
  </HeadingPairs>
  <TitlesOfParts>
    <vt:vector size="37" baseType="lpstr">
      <vt:lpstr>Arial</vt:lpstr>
      <vt:lpstr>Calibri</vt:lpstr>
      <vt:lpstr>Times New Roman</vt:lpstr>
      <vt:lpstr>Wingdings</vt:lpstr>
      <vt:lpstr>Opening slide</vt:lpstr>
      <vt:lpstr>Opening slide alternative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Hannah Swayze</cp:lastModifiedBy>
  <cp:revision>171</cp:revision>
  <dcterms:created xsi:type="dcterms:W3CDTF">2014-03-20T14:30:16Z</dcterms:created>
  <dcterms:modified xsi:type="dcterms:W3CDTF">2020-04-28T17:51:52Z</dcterms:modified>
</cp:coreProperties>
</file>