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8252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>
            <a:spLocks noGrp="1"/>
          </p:cNvSpPr>
          <p:nvPr>
            <p:ph type="title"/>
          </p:nvPr>
        </p:nvSpPr>
        <p:spPr>
          <a:xfrm>
            <a:off x="334436" y="188916"/>
            <a:ext cx="11523133" cy="503785"/>
          </a:xfrm>
          <a:prstGeom prst="rect">
            <a:avLst/>
          </a:prstGeom>
          <a:solidFill>
            <a:schemeClr val="accent1"/>
          </a:solidFill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anchor="t">
            <a:normAutofit/>
          </a:bodyPr>
          <a:lstStyle>
            <a:lvl1pPr indent="164117"/>
          </a:lstStyle>
          <a:p>
            <a:r>
              <a:t>Click to edit Master title style</a:t>
            </a:r>
          </a:p>
        </p:txBody>
      </p:sp>
      <p:sp>
        <p:nvSpPr>
          <p:cNvPr id="24" name="Shape 24"/>
          <p:cNvSpPr>
            <a:spLocks noGrp="1"/>
          </p:cNvSpPr>
          <p:nvPr>
            <p:ph type="body" sz="quarter" idx="1"/>
          </p:nvPr>
        </p:nvSpPr>
        <p:spPr>
          <a:xfrm>
            <a:off x="334436" y="692696"/>
            <a:ext cx="11523133" cy="43204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 indent="164117">
              <a:defRPr sz="2031">
                <a:solidFill>
                  <a:schemeClr val="accent1"/>
                </a:solidFill>
              </a:defRPr>
            </a:lvl1pPr>
          </a:lstStyle>
          <a:p>
            <a:r>
              <a:t>Subtitle 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3"/>
          </p:nvPr>
        </p:nvSpPr>
        <p:spPr>
          <a:xfrm>
            <a:off x="334436" y="1341442"/>
            <a:ext cx="11523133" cy="5039891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xfrm>
            <a:off x="11670982" y="6530591"/>
            <a:ext cx="373177" cy="276997"/>
          </a:xfrm>
          <a:prstGeom prst="rect">
            <a:avLst/>
          </a:prstGeom>
        </p:spPr>
        <p:txBody>
          <a:bodyPr lIns="45719" tIns="45719" rIns="45719" bIns="45719"/>
          <a:lstStyle>
            <a:lvl1pPr>
              <a:defRPr>
                <a:solidFill>
                  <a:srgbClr val="20202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665304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x_small_cmyk_pos_rect.jpg">
            <a:extLst>
              <a:ext uri="{FF2B5EF4-FFF2-40B4-BE49-F238E27FC236}">
                <a16:creationId xmlns:a16="http://schemas.microsoft.com/office/drawing/2014/main" id="{08929B16-FDF7-4AA6-A2A9-39A89E7BD97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144" y="127626"/>
            <a:ext cx="2009026" cy="6187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C7434D9-F1AE-452C-942D-BBCD81D23ED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31" y="127624"/>
            <a:ext cx="1902084" cy="61879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5241E2E-BF1D-4781-8F87-A4119B08010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" y="862175"/>
            <a:ext cx="12192000" cy="5995829"/>
          </a:xfrm>
          <a:prstGeom prst="rect">
            <a:avLst/>
          </a:prstGeom>
          <a:solidFill>
            <a:srgbClr val="002147"/>
          </a:solidFill>
          <a:ln>
            <a:noFill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398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240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609616" rtl="0" eaLnBrk="1" latinLnBrk="0" hangingPunct="1">
        <a:spcBef>
          <a:spcPct val="0"/>
        </a:spcBef>
        <a:buNone/>
        <a:defRPr sz="59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13" indent="-457213" algn="l" defTabSz="609616" rtl="0" eaLnBrk="1" latinLnBrk="0" hangingPunct="1">
        <a:spcBef>
          <a:spcPct val="20000"/>
        </a:spcBef>
        <a:buFont typeface="Arial"/>
        <a:buChar char="•"/>
        <a:defRPr sz="4232" kern="1200">
          <a:solidFill>
            <a:schemeClr val="tx1"/>
          </a:solidFill>
          <a:latin typeface="+mn-lt"/>
          <a:ea typeface="+mn-ea"/>
          <a:cs typeface="+mn-cs"/>
        </a:defRPr>
      </a:lvl1pPr>
      <a:lvl2pPr marL="990627" indent="-381010" algn="l" defTabSz="609616" rtl="0" eaLnBrk="1" latinLnBrk="0" hangingPunct="1">
        <a:spcBef>
          <a:spcPct val="20000"/>
        </a:spcBef>
        <a:buFont typeface="Arial"/>
        <a:buChar char="–"/>
        <a:defRPr sz="3668" kern="1200">
          <a:solidFill>
            <a:schemeClr val="tx1"/>
          </a:solidFill>
          <a:latin typeface="+mn-lt"/>
          <a:ea typeface="+mn-ea"/>
          <a:cs typeface="+mn-cs"/>
        </a:defRPr>
      </a:lvl2pPr>
      <a:lvl3pPr marL="1524040" indent="-304808" algn="l" defTabSz="609616" rtl="0" eaLnBrk="1" latinLnBrk="0" hangingPunct="1">
        <a:spcBef>
          <a:spcPct val="20000"/>
        </a:spcBef>
        <a:buFont typeface="Arial"/>
        <a:buChar char="•"/>
        <a:defRPr sz="3245" kern="1200">
          <a:solidFill>
            <a:schemeClr val="tx1"/>
          </a:solidFill>
          <a:latin typeface="+mn-lt"/>
          <a:ea typeface="+mn-ea"/>
          <a:cs typeface="+mn-cs"/>
        </a:defRPr>
      </a:lvl3pPr>
      <a:lvl4pPr marL="2133657" indent="-304808" algn="l" defTabSz="609616" rtl="0" eaLnBrk="1" latinLnBrk="0" hangingPunct="1">
        <a:spcBef>
          <a:spcPct val="20000"/>
        </a:spcBef>
        <a:buFont typeface="Arial"/>
        <a:buChar char="–"/>
        <a:defRPr sz="268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72" indent="-304808" algn="l" defTabSz="609616" rtl="0" eaLnBrk="1" latinLnBrk="0" hangingPunct="1">
        <a:spcBef>
          <a:spcPct val="20000"/>
        </a:spcBef>
        <a:buFont typeface="Arial"/>
        <a:buChar char="»"/>
        <a:defRPr sz="268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89" indent="-304808" algn="l" defTabSz="609616" rtl="0" eaLnBrk="1" latinLnBrk="0" hangingPunct="1">
        <a:spcBef>
          <a:spcPct val="20000"/>
        </a:spcBef>
        <a:buFont typeface="Arial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6pPr>
      <a:lvl7pPr marL="3962505" indent="-304808" algn="l" defTabSz="609616" rtl="0" eaLnBrk="1" latinLnBrk="0" hangingPunct="1">
        <a:spcBef>
          <a:spcPct val="20000"/>
        </a:spcBef>
        <a:buFont typeface="Arial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7pPr>
      <a:lvl8pPr marL="4572123" indent="-304808" algn="l" defTabSz="609616" rtl="0" eaLnBrk="1" latinLnBrk="0" hangingPunct="1">
        <a:spcBef>
          <a:spcPct val="20000"/>
        </a:spcBef>
        <a:buFont typeface="Arial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8pPr>
      <a:lvl9pPr marL="5181738" indent="-304808" algn="l" defTabSz="609616" rtl="0" eaLnBrk="1" latinLnBrk="0" hangingPunct="1">
        <a:spcBef>
          <a:spcPct val="20000"/>
        </a:spcBef>
        <a:buFont typeface="Arial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16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1pPr>
      <a:lvl2pPr marL="609616" algn="l" defTabSz="609616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2pPr>
      <a:lvl3pPr marL="1219232" algn="l" defTabSz="609616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3pPr>
      <a:lvl4pPr marL="1828848" algn="l" defTabSz="609616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4pPr>
      <a:lvl5pPr marL="2438466" algn="l" defTabSz="609616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5pPr>
      <a:lvl6pPr marL="3048082" algn="l" defTabSz="609616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6pPr>
      <a:lvl7pPr marL="3657697" algn="l" defTabSz="609616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7pPr>
      <a:lvl8pPr marL="4267312" algn="l" defTabSz="609616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8pPr>
      <a:lvl9pPr marL="4876930" algn="l" defTabSz="609616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A4026-4007-4E5B-A5C0-02B5460E2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43" y="189118"/>
            <a:ext cx="2543119" cy="738499"/>
          </a:xfrm>
        </p:spPr>
        <p:txBody>
          <a:bodyPr>
            <a:normAutofit/>
          </a:bodyPr>
          <a:lstStyle/>
          <a:p>
            <a:r>
              <a:rPr lang="en-GB" sz="1599" dirty="0">
                <a:solidFill>
                  <a:schemeClr val="bg1"/>
                </a:solidFill>
              </a:rPr>
              <a:t>Principle Clinical Trials – Low burden model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BE6B656-0912-48A4-AB97-EE46CE11B27B}"/>
              </a:ext>
            </a:extLst>
          </p:cNvPr>
          <p:cNvSpPr/>
          <p:nvPr/>
        </p:nvSpPr>
        <p:spPr>
          <a:xfrm>
            <a:off x="281281" y="2179703"/>
            <a:ext cx="2117414" cy="347653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343">
              <a:defRPr/>
            </a:pPr>
            <a:r>
              <a:rPr lang="en-GB" sz="1200" dirty="0">
                <a:solidFill>
                  <a:prstClr val="white"/>
                </a:solidFill>
                <a:latin typeface="Calibri" panose="020F0502020204030204"/>
              </a:rPr>
              <a:t>Script </a:t>
            </a:r>
            <a:r>
              <a:rPr lang="en-GB" sz="1200" dirty="0" smtClean="0">
                <a:solidFill>
                  <a:prstClr val="white"/>
                </a:solidFill>
                <a:latin typeface="Calibri" panose="020F0502020204030204"/>
              </a:rPr>
              <a:t>embedded in CRF outlines </a:t>
            </a:r>
            <a:r>
              <a:rPr lang="en-GB" sz="1200" dirty="0">
                <a:solidFill>
                  <a:prstClr val="white"/>
                </a:solidFill>
                <a:latin typeface="Calibri" panose="020F0502020204030204"/>
              </a:rPr>
              <a:t>the following: </a:t>
            </a:r>
          </a:p>
          <a:p>
            <a:pPr marL="171440" indent="-171440" defTabSz="914343">
              <a:buFont typeface="Arial" panose="020B0604020202020204" pitchFamily="34" charset="0"/>
              <a:buChar char="•"/>
              <a:defRPr/>
            </a:pPr>
            <a:r>
              <a:rPr lang="en-GB" sz="1200" dirty="0" smtClean="0">
                <a:solidFill>
                  <a:prstClr val="white"/>
                </a:solidFill>
                <a:latin typeface="Calibri" panose="020F0502020204030204"/>
              </a:rPr>
              <a:t>Obtain verbal </a:t>
            </a:r>
            <a:r>
              <a:rPr lang="en-GB" sz="1200" dirty="0">
                <a:solidFill>
                  <a:prstClr val="white"/>
                </a:solidFill>
                <a:latin typeface="Calibri" panose="020F0502020204030204"/>
              </a:rPr>
              <a:t>permission to contact GP to check eligibility and store patient details in shared database </a:t>
            </a:r>
            <a:r>
              <a:rPr lang="en-GB" sz="1200" dirty="0" smtClean="0">
                <a:solidFill>
                  <a:prstClr val="white"/>
                </a:solidFill>
                <a:latin typeface="Calibri" panose="020F0502020204030204"/>
              </a:rPr>
              <a:t>with Oxford  </a:t>
            </a:r>
            <a:r>
              <a:rPr lang="en-GB" sz="1200" dirty="0">
                <a:solidFill>
                  <a:prstClr val="white"/>
                </a:solidFill>
                <a:latin typeface="Calibri" panose="020F0502020204030204"/>
              </a:rPr>
              <a:t>trial team for 7 days</a:t>
            </a:r>
          </a:p>
          <a:p>
            <a:pPr marL="171440" indent="-171440" defTabSz="914343">
              <a:buFont typeface="Arial" panose="020B0604020202020204" pitchFamily="34" charset="0"/>
              <a:buChar char="•"/>
              <a:defRPr/>
            </a:pPr>
            <a:r>
              <a:rPr lang="en-GB" sz="1200" dirty="0" smtClean="0">
                <a:solidFill>
                  <a:prstClr val="white"/>
                </a:solidFill>
                <a:latin typeface="Calibri" panose="020F0502020204030204"/>
              </a:rPr>
              <a:t>Patient </a:t>
            </a:r>
            <a:r>
              <a:rPr lang="en-GB" sz="1200" dirty="0">
                <a:solidFill>
                  <a:prstClr val="white"/>
                </a:solidFill>
                <a:latin typeface="Calibri" panose="020F0502020204030204"/>
              </a:rPr>
              <a:t>receive email with website link to inform the patient about the trial and sign </a:t>
            </a:r>
            <a:r>
              <a:rPr lang="en-GB" sz="1200" dirty="0" smtClean="0">
                <a:solidFill>
                  <a:prstClr val="white"/>
                </a:solidFill>
                <a:latin typeface="Calibri" panose="020F0502020204030204"/>
              </a:rPr>
              <a:t>up. Trial team will call if no internet access</a:t>
            </a:r>
            <a:endParaRPr lang="en-GB" sz="1200" dirty="0">
              <a:solidFill>
                <a:prstClr val="white"/>
              </a:solidFill>
              <a:latin typeface="Calibri" panose="020F0502020204030204"/>
            </a:endParaRPr>
          </a:p>
          <a:p>
            <a:pPr marL="171440" indent="-171440" defTabSz="914343"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solidFill>
                  <a:prstClr val="white"/>
                </a:solidFill>
                <a:latin typeface="Calibri" panose="020F0502020204030204"/>
              </a:rPr>
              <a:t>If the patient does not wish to participate, no details will be retained after 7 days. </a:t>
            </a:r>
            <a:endParaRPr lang="en-GB" sz="1200" dirty="0" smtClean="0">
              <a:solidFill>
                <a:prstClr val="white"/>
              </a:solidFill>
              <a:latin typeface="Calibri" panose="020F0502020204030204"/>
            </a:endParaRPr>
          </a:p>
          <a:p>
            <a:pPr marL="171440" indent="-171440" defTabSz="914343">
              <a:buFont typeface="Arial" panose="020B0604020202020204" pitchFamily="34" charset="0"/>
              <a:buChar char="•"/>
              <a:defRPr/>
            </a:pPr>
            <a:r>
              <a:rPr lang="en-GB" sz="1200" dirty="0" smtClean="0">
                <a:solidFill>
                  <a:prstClr val="white"/>
                </a:solidFill>
                <a:latin typeface="Calibri" panose="020F0502020204030204"/>
              </a:rPr>
              <a:t>Estimated additional call time </a:t>
            </a:r>
            <a:r>
              <a:rPr lang="en-GB" sz="1200" smtClean="0">
                <a:solidFill>
                  <a:prstClr val="white"/>
                </a:solidFill>
                <a:latin typeface="Calibri" panose="020F0502020204030204"/>
              </a:rPr>
              <a:t>5-7 minutes. </a:t>
            </a:r>
            <a:endParaRPr lang="en-GB" sz="12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87CA347-E342-4817-84FE-D53778323982}"/>
              </a:ext>
            </a:extLst>
          </p:cNvPr>
          <p:cNvGrpSpPr/>
          <p:nvPr/>
        </p:nvGrpSpPr>
        <p:grpSpPr>
          <a:xfrm>
            <a:off x="3320099" y="2971160"/>
            <a:ext cx="3746908" cy="2920189"/>
            <a:chOff x="2647792" y="2389359"/>
            <a:chExt cx="3161194" cy="2174904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E6546B1E-B568-4E98-B23C-9EB00AD4162F}"/>
                </a:ext>
              </a:extLst>
            </p:cNvPr>
            <p:cNvGrpSpPr/>
            <p:nvPr/>
          </p:nvGrpSpPr>
          <p:grpSpPr>
            <a:xfrm>
              <a:off x="2647792" y="2467973"/>
              <a:ext cx="340313" cy="1921183"/>
              <a:chOff x="2647792" y="2467973"/>
              <a:chExt cx="340313" cy="1921183"/>
            </a:xfrm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9FF0695D-24D2-4C00-A7FD-670CDA3C421D}"/>
                  </a:ext>
                </a:extLst>
              </p:cNvPr>
              <p:cNvSpPr/>
              <p:nvPr/>
            </p:nvSpPr>
            <p:spPr>
              <a:xfrm>
                <a:off x="2647792" y="2467973"/>
                <a:ext cx="340313" cy="340313"/>
              </a:xfrm>
              <a:prstGeom prst="ellipse">
                <a:avLst/>
              </a:prstGeom>
              <a:solidFill>
                <a:srgbClr val="FFAB40"/>
              </a:solidFill>
              <a:ln w="25400" cap="flat" cmpd="sng" algn="ctr">
                <a:solidFill>
                  <a:srgbClr val="FFAB40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1219065">
                  <a:buClr>
                    <a:srgbClr val="000000"/>
                  </a:buClr>
                  <a:defRPr/>
                </a:pPr>
                <a:r>
                  <a:rPr lang="en-GB" sz="1399" b="1" kern="0" dirty="0">
                    <a:solidFill>
                      <a:srgbClr val="FFFFFF"/>
                    </a:solidFill>
                    <a:latin typeface="Arial"/>
                    <a:sym typeface="Arial"/>
                  </a:rPr>
                  <a:t>1</a:t>
                </a:r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576A07FB-2F1D-4DC8-BD31-BAACAFD9148C}"/>
                  </a:ext>
                </a:extLst>
              </p:cNvPr>
              <p:cNvSpPr/>
              <p:nvPr/>
            </p:nvSpPr>
            <p:spPr>
              <a:xfrm>
                <a:off x="2647792" y="3084754"/>
                <a:ext cx="340313" cy="340313"/>
              </a:xfrm>
              <a:prstGeom prst="ellipse">
                <a:avLst/>
              </a:prstGeom>
              <a:solidFill>
                <a:srgbClr val="FFAB40"/>
              </a:solidFill>
              <a:ln w="25400" cap="flat" cmpd="sng" algn="ctr">
                <a:solidFill>
                  <a:srgbClr val="FFAB40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1219065">
                  <a:buClr>
                    <a:srgbClr val="000000"/>
                  </a:buClr>
                  <a:defRPr/>
                </a:pPr>
                <a:r>
                  <a:rPr lang="en-GB" sz="1399" b="1" kern="0" dirty="0">
                    <a:solidFill>
                      <a:srgbClr val="FFFFFF"/>
                    </a:solidFill>
                    <a:latin typeface="Arial"/>
                    <a:sym typeface="Arial"/>
                  </a:rPr>
                  <a:t>2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C40D21B1-E866-4D43-8DC6-CFBFCF514A3D}"/>
                  </a:ext>
                </a:extLst>
              </p:cNvPr>
              <p:cNvSpPr/>
              <p:nvPr/>
            </p:nvSpPr>
            <p:spPr>
              <a:xfrm>
                <a:off x="2647792" y="4056903"/>
                <a:ext cx="340313" cy="332253"/>
              </a:xfrm>
              <a:prstGeom prst="ellipse">
                <a:avLst/>
              </a:prstGeom>
              <a:solidFill>
                <a:srgbClr val="FFAB40"/>
              </a:solidFill>
              <a:ln w="25400" cap="flat" cmpd="sng" algn="ctr">
                <a:solidFill>
                  <a:srgbClr val="FFAB40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1219065">
                  <a:buClr>
                    <a:srgbClr val="000000"/>
                  </a:buClr>
                  <a:defRPr/>
                </a:pPr>
                <a:r>
                  <a:rPr lang="en-GB" sz="1399" b="1" kern="0" dirty="0">
                    <a:solidFill>
                      <a:srgbClr val="FFFFFF"/>
                    </a:solidFill>
                    <a:latin typeface="Arial"/>
                    <a:sym typeface="Arial"/>
                  </a:rPr>
                  <a:t>3</a:t>
                </a: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32D172E-28DC-49AD-B78F-F4961DC5C96B}"/>
                </a:ext>
              </a:extLst>
            </p:cNvPr>
            <p:cNvGrpSpPr/>
            <p:nvPr/>
          </p:nvGrpSpPr>
          <p:grpSpPr>
            <a:xfrm>
              <a:off x="3123727" y="2389359"/>
              <a:ext cx="2685259" cy="2174904"/>
              <a:chOff x="3123727" y="2389359"/>
              <a:chExt cx="2685259" cy="2174904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22F47E6F-5352-49EE-A14B-A27FF8573754}"/>
                  </a:ext>
                </a:extLst>
              </p:cNvPr>
              <p:cNvSpPr/>
              <p:nvPr/>
            </p:nvSpPr>
            <p:spPr>
              <a:xfrm>
                <a:off x="3126692" y="2389359"/>
                <a:ext cx="2549676" cy="49754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343">
                  <a:defRPr/>
                </a:pPr>
                <a:r>
                  <a:rPr lang="en-GB" sz="1100" dirty="0" smtClean="0">
                    <a:solidFill>
                      <a:prstClr val="white"/>
                    </a:solidFill>
                    <a:latin typeface="Calibri" panose="020F0502020204030204"/>
                  </a:rPr>
                  <a:t>After clinical assessment, Clinical Team Member  </a:t>
                </a:r>
                <a:r>
                  <a:rPr lang="en-GB" sz="1100" dirty="0">
                    <a:solidFill>
                      <a:prstClr val="white"/>
                    </a:solidFill>
                    <a:latin typeface="Calibri" panose="020F0502020204030204"/>
                  </a:rPr>
                  <a:t>identifies that patient may be eligible. Disposition (&gt;P3 only). 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CB87F84B-EDCD-4336-A44A-2FCEEC25B815}"/>
                  </a:ext>
                </a:extLst>
              </p:cNvPr>
              <p:cNvSpPr/>
              <p:nvPr/>
            </p:nvSpPr>
            <p:spPr>
              <a:xfrm>
                <a:off x="3123727" y="2943895"/>
                <a:ext cx="2552640" cy="9895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343">
                  <a:defRPr/>
                </a:pPr>
                <a:r>
                  <a:rPr lang="en-GB" sz="1100" dirty="0" smtClean="0">
                    <a:solidFill>
                      <a:prstClr val="white"/>
                    </a:solidFill>
                    <a:latin typeface="Calibri" panose="020F0502020204030204"/>
                  </a:rPr>
                  <a:t>Clinical Team Member uses script embedded in CRF </a:t>
                </a:r>
                <a:r>
                  <a:rPr lang="en-GB" sz="1100" dirty="0">
                    <a:solidFill>
                      <a:prstClr val="white"/>
                    </a:solidFill>
                    <a:latin typeface="Calibri" panose="020F0502020204030204"/>
                  </a:rPr>
                  <a:t>to </a:t>
                </a:r>
                <a:r>
                  <a:rPr lang="en-GB" sz="1100" dirty="0" smtClean="0">
                    <a:solidFill>
                      <a:prstClr val="white"/>
                    </a:solidFill>
                    <a:latin typeface="Calibri" panose="020F0502020204030204"/>
                  </a:rPr>
                  <a:t> </a:t>
                </a:r>
                <a:r>
                  <a:rPr lang="en-GB" sz="1100" dirty="0">
                    <a:solidFill>
                      <a:prstClr val="white"/>
                    </a:solidFill>
                    <a:latin typeface="Calibri" panose="020F0502020204030204"/>
                  </a:rPr>
                  <a:t>obtain consent </a:t>
                </a:r>
                <a:r>
                  <a:rPr lang="en-GB" sz="1100" dirty="0" smtClean="0">
                    <a:solidFill>
                      <a:prstClr val="white"/>
                    </a:solidFill>
                    <a:latin typeface="Calibri" panose="020F0502020204030204"/>
                  </a:rPr>
                  <a:t>for contact details to be forwarded to Oxford University  </a:t>
                </a:r>
                <a:r>
                  <a:rPr lang="en-GB" sz="1100" dirty="0">
                    <a:solidFill>
                      <a:prstClr val="white"/>
                    </a:solidFill>
                    <a:latin typeface="Calibri" panose="020F0502020204030204"/>
                  </a:rPr>
                  <a:t>patient GP to be contacted for eligibility assessment.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1F18D669-DAF4-476D-9314-25481ED7F3BD}"/>
                  </a:ext>
                </a:extLst>
              </p:cNvPr>
              <p:cNvSpPr/>
              <p:nvPr/>
            </p:nvSpPr>
            <p:spPr>
              <a:xfrm>
                <a:off x="3126306" y="4056903"/>
                <a:ext cx="2682680" cy="50736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343">
                  <a:defRPr/>
                </a:pPr>
                <a:r>
                  <a:rPr lang="en-GB" sz="1100" dirty="0" smtClean="0">
                    <a:solidFill>
                      <a:prstClr val="white"/>
                    </a:solidFill>
                    <a:latin typeface="Calibri" panose="020F0502020204030204"/>
                  </a:rPr>
                  <a:t>Clinical Team Member </a:t>
                </a:r>
                <a:r>
                  <a:rPr lang="en-GB" sz="1100" dirty="0">
                    <a:solidFill>
                      <a:prstClr val="white"/>
                    </a:solidFill>
                    <a:latin typeface="Calibri" panose="020F0502020204030204"/>
                  </a:rPr>
                  <a:t>completes screening questionnaire and ends call with patient</a:t>
                </a:r>
              </a:p>
            </p:txBody>
          </p:sp>
        </p:grp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628A5270-AB4A-4A15-BB14-6ECE8BCAAD99}"/>
              </a:ext>
            </a:extLst>
          </p:cNvPr>
          <p:cNvSpPr/>
          <p:nvPr/>
        </p:nvSpPr>
        <p:spPr>
          <a:xfrm>
            <a:off x="9170194" y="3199784"/>
            <a:ext cx="3021805" cy="5262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43">
              <a:defRPr/>
            </a:pPr>
            <a:r>
              <a:rPr lang="en-GB" sz="1100" dirty="0">
                <a:solidFill>
                  <a:prstClr val="white"/>
                </a:solidFill>
                <a:latin typeface="Calibri" panose="020F0502020204030204"/>
              </a:rPr>
              <a:t>Patient  receives </a:t>
            </a:r>
            <a:r>
              <a:rPr lang="en-GB" sz="1100" dirty="0" smtClean="0">
                <a:solidFill>
                  <a:prstClr val="white"/>
                </a:solidFill>
                <a:latin typeface="Calibri" panose="020F0502020204030204"/>
              </a:rPr>
              <a:t>email/phone call, </a:t>
            </a:r>
            <a:r>
              <a:rPr lang="en-GB" sz="1100" dirty="0">
                <a:solidFill>
                  <a:prstClr val="white"/>
                </a:solidFill>
                <a:latin typeface="Calibri" panose="020F0502020204030204"/>
              </a:rPr>
              <a:t>goes through link on website, reads consent form, signs up for trial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03229B4-E85A-4EE3-B4BB-11C6BEC8DD73}"/>
              </a:ext>
            </a:extLst>
          </p:cNvPr>
          <p:cNvGrpSpPr/>
          <p:nvPr/>
        </p:nvGrpSpPr>
        <p:grpSpPr>
          <a:xfrm>
            <a:off x="3884216" y="298651"/>
            <a:ext cx="2936315" cy="2471260"/>
            <a:chOff x="4606243" y="199042"/>
            <a:chExt cx="2222822" cy="201846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6FD0CBA-C625-4E81-AE7B-645B14039A91}"/>
                </a:ext>
              </a:extLst>
            </p:cNvPr>
            <p:cNvSpPr/>
            <p:nvPr/>
          </p:nvSpPr>
          <p:spPr>
            <a:xfrm>
              <a:off x="4606243" y="1691463"/>
              <a:ext cx="2222822" cy="526047"/>
            </a:xfrm>
            <a:prstGeom prst="rect">
              <a:avLst/>
            </a:prstGeom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43">
                <a:defRPr/>
              </a:pPr>
              <a:r>
                <a:rPr lang="en-GB" sz="1700" dirty="0">
                  <a:solidFill>
                    <a:prstClr val="white"/>
                  </a:solidFill>
                  <a:latin typeface="Calibri" panose="020F0502020204030204"/>
                </a:rPr>
                <a:t>Clinical </a:t>
              </a:r>
              <a:r>
                <a:rPr lang="en-GB" sz="1700" dirty="0" smtClean="0">
                  <a:solidFill>
                    <a:prstClr val="white"/>
                  </a:solidFill>
                  <a:latin typeface="Calibri" panose="020F0502020204030204"/>
                </a:rPr>
                <a:t>Call</a:t>
              </a:r>
              <a:endParaRPr lang="en-GB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6918E9F-1BBD-4914-AA1B-4F3187F60989}"/>
                </a:ext>
              </a:extLst>
            </p:cNvPr>
            <p:cNvCxnSpPr>
              <a:cxnSpLocks/>
              <a:stCxn id="12" idx="2"/>
              <a:endCxn id="5" idx="0"/>
            </p:cNvCxnSpPr>
            <p:nvPr/>
          </p:nvCxnSpPr>
          <p:spPr>
            <a:xfrm>
              <a:off x="5648889" y="1274252"/>
              <a:ext cx="0" cy="52557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D78CF95-9BB7-4766-A1E5-3552FAC2C87D}"/>
                </a:ext>
              </a:extLst>
            </p:cNvPr>
            <p:cNvSpPr/>
            <p:nvPr/>
          </p:nvSpPr>
          <p:spPr>
            <a:xfrm>
              <a:off x="4928561" y="628747"/>
              <a:ext cx="1440656" cy="645505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43">
                <a:defRPr/>
              </a:pPr>
              <a:r>
                <a:rPr lang="en-GB" sz="1100" dirty="0">
                  <a:solidFill>
                    <a:prstClr val="white"/>
                  </a:solidFill>
                  <a:latin typeface="Calibri" panose="020F0502020204030204"/>
                </a:rPr>
                <a:t>COVID Category 2 patients ‘Symptomatic patients, further assessment required’. 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9998FBA-C7F1-4CE6-B05C-D84CB82FDA2D}"/>
                </a:ext>
              </a:extLst>
            </p:cNvPr>
            <p:cNvSpPr/>
            <p:nvPr/>
          </p:nvSpPr>
          <p:spPr>
            <a:xfrm>
              <a:off x="4928561" y="199042"/>
              <a:ext cx="1440657" cy="412843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43">
                <a:defRPr/>
              </a:pPr>
              <a:r>
                <a:rPr lang="en-GB" sz="1100" dirty="0" smtClean="0">
                  <a:solidFill>
                    <a:prstClr val="white"/>
                  </a:solidFill>
                  <a:latin typeface="Calibri" panose="020F0502020204030204"/>
                </a:rPr>
                <a:t>Local Ambulatory Care</a:t>
              </a:r>
              <a:endParaRPr lang="en-GB" sz="11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37C05375-F6F2-428B-BC5A-0D7301A5F702}"/>
              </a:ext>
            </a:extLst>
          </p:cNvPr>
          <p:cNvSpPr/>
          <p:nvPr/>
        </p:nvSpPr>
        <p:spPr>
          <a:xfrm>
            <a:off x="9266128" y="4167216"/>
            <a:ext cx="2632998" cy="148902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43">
              <a:defRPr/>
            </a:pPr>
            <a:r>
              <a:rPr lang="en-GB" sz="1100" dirty="0">
                <a:solidFill>
                  <a:prstClr val="white"/>
                </a:solidFill>
                <a:latin typeface="Calibri" panose="020F0502020204030204"/>
              </a:rPr>
              <a:t>Central research team write to patients GP following patient consent to inform them of patient participation on trial </a:t>
            </a:r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A69FD4CA-1A30-4A89-A196-FC8FF812F123}"/>
              </a:ext>
            </a:extLst>
          </p:cNvPr>
          <p:cNvCxnSpPr>
            <a:cxnSpLocks/>
          </p:cNvCxnSpPr>
          <p:nvPr/>
        </p:nvCxnSpPr>
        <p:spPr>
          <a:xfrm flipV="1">
            <a:off x="7230814" y="3559761"/>
            <a:ext cx="921403" cy="193486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B1257E32-A336-477B-9508-3045BD667A2E}"/>
              </a:ext>
            </a:extLst>
          </p:cNvPr>
          <p:cNvSpPr/>
          <p:nvPr/>
        </p:nvSpPr>
        <p:spPr>
          <a:xfrm>
            <a:off x="9266128" y="2232350"/>
            <a:ext cx="2738638" cy="5262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43">
              <a:defRPr/>
            </a:pPr>
            <a:r>
              <a:rPr lang="en-GB" sz="1100" dirty="0">
                <a:solidFill>
                  <a:prstClr val="white"/>
                </a:solidFill>
                <a:latin typeface="Calibri" panose="020F0502020204030204"/>
              </a:rPr>
              <a:t>Eligibility checked with patients GP, by CTU staff.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9BAD38B-4C50-4D76-9A4D-1B0807194058}"/>
              </a:ext>
            </a:extLst>
          </p:cNvPr>
          <p:cNvCxnSpPr>
            <a:stCxn id="41" idx="2"/>
            <a:endCxn id="51" idx="0"/>
          </p:cNvCxnSpPr>
          <p:nvPr/>
        </p:nvCxnSpPr>
        <p:spPr>
          <a:xfrm>
            <a:off x="9859362" y="2758642"/>
            <a:ext cx="0" cy="44114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A819850-CD06-4074-8D1D-BB43413CE50B}"/>
              </a:ext>
            </a:extLst>
          </p:cNvPr>
          <p:cNvCxnSpPr>
            <a:stCxn id="51" idx="2"/>
            <a:endCxn id="64" idx="0"/>
          </p:cNvCxnSpPr>
          <p:nvPr/>
        </p:nvCxnSpPr>
        <p:spPr>
          <a:xfrm>
            <a:off x="9859362" y="3726075"/>
            <a:ext cx="0" cy="44114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BA55F10F-8F38-4C7E-8A4A-986D95464E58}"/>
              </a:ext>
            </a:extLst>
          </p:cNvPr>
          <p:cNvSpPr/>
          <p:nvPr/>
        </p:nvSpPr>
        <p:spPr>
          <a:xfrm>
            <a:off x="8616961" y="1998617"/>
            <a:ext cx="448662" cy="418012"/>
          </a:xfrm>
          <a:prstGeom prst="ellipse">
            <a:avLst/>
          </a:prstGeom>
          <a:solidFill>
            <a:srgbClr val="FFAB40"/>
          </a:solidFill>
          <a:ln w="25400" cap="flat" cmpd="sng" algn="ctr">
            <a:solidFill>
              <a:srgbClr val="FFAB4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065">
              <a:buClr>
                <a:srgbClr val="000000"/>
              </a:buClr>
              <a:defRPr/>
            </a:pPr>
            <a:r>
              <a:rPr lang="en-GB" sz="1399" b="1" kern="0" dirty="0">
                <a:solidFill>
                  <a:srgbClr val="FFFFFF"/>
                </a:solidFill>
                <a:latin typeface="Arial"/>
                <a:sym typeface="Arial"/>
              </a:rPr>
              <a:t>4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F86A3BA0-234C-4C7D-BCC5-1B521C28FDC7}"/>
              </a:ext>
            </a:extLst>
          </p:cNvPr>
          <p:cNvSpPr/>
          <p:nvPr/>
        </p:nvSpPr>
        <p:spPr>
          <a:xfrm>
            <a:off x="8616961" y="3199783"/>
            <a:ext cx="448662" cy="439413"/>
          </a:xfrm>
          <a:prstGeom prst="ellipse">
            <a:avLst/>
          </a:prstGeom>
          <a:solidFill>
            <a:srgbClr val="FFAB40"/>
          </a:solidFill>
          <a:ln w="25400" cap="flat" cmpd="sng" algn="ctr">
            <a:solidFill>
              <a:srgbClr val="FFAB4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065">
              <a:buClr>
                <a:srgbClr val="000000"/>
              </a:buClr>
              <a:defRPr/>
            </a:pPr>
            <a:r>
              <a:rPr lang="en-GB" sz="1399" b="1" kern="0" dirty="0">
                <a:solidFill>
                  <a:srgbClr val="FFFFFF"/>
                </a:solidFill>
                <a:latin typeface="Arial"/>
                <a:sym typeface="Arial"/>
              </a:rPr>
              <a:t>5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E2649D48-FB5B-46E6-A211-2379DB95FFBC}"/>
              </a:ext>
            </a:extLst>
          </p:cNvPr>
          <p:cNvSpPr/>
          <p:nvPr/>
        </p:nvSpPr>
        <p:spPr>
          <a:xfrm>
            <a:off x="8745451" y="4167216"/>
            <a:ext cx="363486" cy="391721"/>
          </a:xfrm>
          <a:prstGeom prst="ellipse">
            <a:avLst/>
          </a:prstGeom>
          <a:solidFill>
            <a:srgbClr val="FFAB40"/>
          </a:solidFill>
          <a:ln w="25400" cap="flat" cmpd="sng" algn="ctr">
            <a:solidFill>
              <a:srgbClr val="FFAB4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065">
              <a:buClr>
                <a:srgbClr val="000000"/>
              </a:buClr>
              <a:defRPr/>
            </a:pPr>
            <a:r>
              <a:rPr lang="en-GB" sz="1399" b="1" kern="0" dirty="0">
                <a:solidFill>
                  <a:srgbClr val="FFFFFF"/>
                </a:solidFill>
                <a:latin typeface="Arial"/>
                <a:sym typeface="Arial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32001058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1_Text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217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1_Text slide</vt:lpstr>
      <vt:lpstr>Principle Clinical Trials – Low burden model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Sharon Tonner</dc:creator>
  <cp:lastModifiedBy>Sharon Tonner</cp:lastModifiedBy>
  <cp:revision>5</cp:revision>
  <dcterms:created xsi:type="dcterms:W3CDTF">2020-07-01T10:46:12Z</dcterms:created>
  <dcterms:modified xsi:type="dcterms:W3CDTF">2020-07-01T13:21:55Z</dcterms:modified>
</cp:coreProperties>
</file>